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79" r:id="rId13"/>
    <p:sldId id="274" r:id="rId14"/>
    <p:sldId id="276" r:id="rId15"/>
    <p:sldId id="277" r:id="rId16"/>
    <p:sldId id="27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047" autoAdjust="0"/>
  </p:normalViewPr>
  <p:slideViewPr>
    <p:cSldViewPr>
      <p:cViewPr varScale="1">
        <p:scale>
          <a:sx n="38" d="100"/>
          <a:sy n="38" d="100"/>
        </p:scale>
        <p:origin x="226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D5848-A762-4F2F-9229-BBB06783EF0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282DE-45CE-4511-8B18-589C9AEF2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282DE-45CE-4511-8B18-589C9AEF29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2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87"/>
            <a:r>
              <a:rPr lang="en-US" dirty="0" smtClean="0"/>
              <a:t>Viruses usually classified by what genetic material is within the cells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C4B01-79A5-4CE6-9608-C6B012E233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Herpes- cold sores, genital herpes</a:t>
            </a:r>
          </a:p>
          <a:p>
            <a:r>
              <a:rPr lang="en-US" dirty="0" err="1" smtClean="0"/>
              <a:t>Varicella</a:t>
            </a:r>
            <a:r>
              <a:rPr lang="en-US" dirty="0" smtClean="0"/>
              <a:t> Zoster- chicken pox, shingles</a:t>
            </a:r>
          </a:p>
          <a:p>
            <a:r>
              <a:rPr lang="en-US" dirty="0" smtClean="0"/>
              <a:t>HIV- aids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C4B01-79A5-4CE6-9608-C6B012E233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3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Retrovirus- HIV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C4B01-79A5-4CE6-9608-C6B012E233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miniature time bombs- passed onto cells,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C4B01-79A5-4CE6-9608-C6B012E233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4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731882E-9C1D-4A0C-B51D-84EEF8366EC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3156D63-F114-4348-86BE-17DACD7EB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Viruses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Two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Lytic</a:t>
            </a:r>
            <a:r>
              <a:rPr lang="en-US" b="1" dirty="0" smtClean="0"/>
              <a:t> Cycle</a:t>
            </a:r>
          </a:p>
          <a:p>
            <a:pPr lvl="1"/>
            <a:r>
              <a:rPr lang="en-US" dirty="0" smtClean="0"/>
              <a:t>Virus takes control of cell functions  &amp; uses the host cell to replicate</a:t>
            </a:r>
          </a:p>
          <a:p>
            <a:pPr lvl="1"/>
            <a:r>
              <a:rPr lang="en-US" dirty="0" smtClean="0"/>
              <a:t>The cell bursts killing the host cell, and releasing the new viruses</a:t>
            </a:r>
          </a:p>
          <a:p>
            <a:r>
              <a:rPr lang="en-US" b="1" dirty="0" err="1" smtClean="0"/>
              <a:t>Lysogenic</a:t>
            </a:r>
            <a:r>
              <a:rPr lang="en-US" b="1" dirty="0" smtClean="0"/>
              <a:t> Cycle</a:t>
            </a:r>
          </a:p>
          <a:p>
            <a:pPr lvl="1"/>
            <a:r>
              <a:rPr lang="en-US" dirty="0" smtClean="0"/>
              <a:t>Viral DNA is slipped into the host cell’s DNA</a:t>
            </a:r>
          </a:p>
          <a:p>
            <a:pPr lvl="1"/>
            <a:r>
              <a:rPr lang="en-US" dirty="0" smtClean="0"/>
              <a:t>Virus lays dormant in the cell as the cell reproduces</a:t>
            </a:r>
          </a:p>
          <a:p>
            <a:pPr lvl="1"/>
            <a:r>
              <a:rPr lang="en-US" dirty="0" err="1" smtClean="0"/>
              <a:t>Lytic</a:t>
            </a:r>
            <a:r>
              <a:rPr lang="en-US" dirty="0" smtClean="0"/>
              <a:t> Cycle is eventually activated bursting and killing the host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Lytic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Virus takes control of cell functions  &amp; uses the host cell to replicate</a:t>
            </a:r>
          </a:p>
          <a:p>
            <a:r>
              <a:rPr lang="en-US" dirty="0" smtClean="0"/>
              <a:t>Bursts and kills the host cell, releasing the new viruses</a:t>
            </a:r>
          </a:p>
          <a:p>
            <a:r>
              <a:rPr lang="en-US" dirty="0" smtClean="0"/>
              <a:t>Phases of the </a:t>
            </a:r>
            <a:r>
              <a:rPr lang="en-US" dirty="0" err="1" smtClean="0"/>
              <a:t>Lytic</a:t>
            </a:r>
            <a:r>
              <a:rPr lang="en-US" dirty="0" smtClean="0"/>
              <a:t> Cycle: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Virus </a:t>
            </a:r>
            <a:r>
              <a:rPr lang="en-US" b="1" dirty="0" smtClean="0"/>
              <a:t>attaches</a:t>
            </a:r>
            <a:r>
              <a:rPr lang="en-US" dirty="0" smtClean="0"/>
              <a:t> itself to the cell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Penetration:</a:t>
            </a:r>
            <a:r>
              <a:rPr lang="en-US" dirty="0" smtClean="0"/>
              <a:t> enzymes weaken the cell wall &amp; DNA or RNA is injected, leaving the empty </a:t>
            </a:r>
            <a:r>
              <a:rPr lang="en-US" dirty="0" err="1" smtClean="0"/>
              <a:t>capsid</a:t>
            </a:r>
            <a:r>
              <a:rPr lang="en-US" dirty="0" smtClean="0"/>
              <a:t> outside the cell.</a:t>
            </a:r>
          </a:p>
          <a:p>
            <a:pPr marL="971550" lvl="1" indent="-51435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657600"/>
          </a:xfrm>
        </p:spPr>
        <p:txBody>
          <a:bodyPr/>
          <a:lstStyle/>
          <a:p>
            <a:pPr marL="971550" lvl="1" indent="-514350">
              <a:buAutoNum type="arabicPeriod" startAt="3"/>
            </a:pPr>
            <a:r>
              <a:rPr lang="en-US" b="1" dirty="0" smtClean="0"/>
              <a:t>Replication:</a:t>
            </a:r>
            <a:r>
              <a:rPr lang="en-US" dirty="0" smtClean="0"/>
              <a:t> Viral DNA or RNA takes control of cell activity &amp; makes more viral parts.</a:t>
            </a:r>
          </a:p>
          <a:p>
            <a:pPr marL="971550" lvl="1" indent="-514350">
              <a:buAutoNum type="arabicPeriod" startAt="3"/>
            </a:pPr>
            <a:r>
              <a:rPr lang="en-US" b="1" dirty="0" smtClean="0"/>
              <a:t>Assembly</a:t>
            </a:r>
            <a:r>
              <a:rPr lang="en-US" dirty="0" smtClean="0"/>
              <a:t>: The host cell is directed to assemble the new viruses.</a:t>
            </a:r>
          </a:p>
          <a:p>
            <a:pPr marL="971550" lvl="1" indent="-514350">
              <a:buAutoNum type="arabicPeriod" startAt="3"/>
            </a:pPr>
            <a:r>
              <a:rPr lang="en-US" b="1" dirty="0" err="1" smtClean="0"/>
              <a:t>Lysis</a:t>
            </a:r>
            <a:r>
              <a:rPr lang="en-US" b="1" dirty="0" smtClean="0"/>
              <a:t>:</a:t>
            </a:r>
            <a:r>
              <a:rPr lang="en-US" dirty="0" smtClean="0"/>
              <a:t>  Host cell breaks open, releasing the new viruses by </a:t>
            </a:r>
            <a:r>
              <a:rPr lang="en-US" dirty="0" err="1" smtClean="0"/>
              <a:t>exocytosis</a:t>
            </a:r>
            <a:r>
              <a:rPr lang="en-US" dirty="0" smtClean="0"/>
              <a:t> to infect other cells</a:t>
            </a:r>
          </a:p>
          <a:p>
            <a:pPr marL="571500" indent="-514350"/>
            <a:r>
              <a:rPr lang="en-US" dirty="0" smtClean="0"/>
              <a:t>Causes active infections</a:t>
            </a:r>
          </a:p>
          <a:p>
            <a:pPr marL="971550" lvl="1" indent="-51435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err="1" smtClean="0"/>
              <a:t>Lytic</a:t>
            </a:r>
            <a:r>
              <a:rPr lang="en-US" dirty="0" smtClean="0"/>
              <a:t> Cycle Cont…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099" y="235744"/>
            <a:ext cx="6636833" cy="65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0117" y="304800"/>
            <a:ext cx="2027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Bacteriophage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00084" y="3276600"/>
            <a:ext cx="199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Attachment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60681" y="5410200"/>
            <a:ext cx="1995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 Penetration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74299" y="5715000"/>
            <a:ext cx="172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 Viral DNA</a:t>
            </a:r>
          </a:p>
          <a:p>
            <a:r>
              <a:rPr lang="en-US" sz="2400" b="1" dirty="0" smtClean="0"/>
              <a:t>Replication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78517" y="296287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4. Assembly of new viruses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47966" y="12954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 </a:t>
            </a:r>
            <a:r>
              <a:rPr lang="en-US" sz="2400" b="1" dirty="0" err="1" smtClean="0"/>
              <a:t>Lysis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1618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Lytic</a:t>
            </a:r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smtClean="0"/>
              <a:t>Cycle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Lysogenic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Viral DNA is slipped into the host cell’s DNA</a:t>
            </a:r>
          </a:p>
          <a:p>
            <a:r>
              <a:rPr lang="en-US" dirty="0" smtClean="0"/>
              <a:t>Virus is dormant in a cell as the cell reproduces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virus </a:t>
            </a:r>
            <a:r>
              <a:rPr lang="en-US" b="1" dirty="0" smtClean="0"/>
              <a:t>attaches</a:t>
            </a:r>
            <a:r>
              <a:rPr lang="en-US" dirty="0" smtClean="0"/>
              <a:t> itself to the host cell.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virus </a:t>
            </a:r>
            <a:r>
              <a:rPr lang="en-US" b="1" dirty="0" smtClean="0"/>
              <a:t>injects</a:t>
            </a:r>
            <a:r>
              <a:rPr lang="en-US" dirty="0" smtClean="0"/>
              <a:t> its DNA into the cell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592763"/>
          </a:xfrm>
        </p:spPr>
        <p:txBody>
          <a:bodyPr/>
          <a:lstStyle/>
          <a:p>
            <a:pPr marL="971550" lvl="1" indent="-514350">
              <a:buAutoNum type="arabicPeriod" startAt="3"/>
            </a:pPr>
            <a:r>
              <a:rPr lang="en-US" dirty="0" smtClean="0"/>
              <a:t>The viral DNA becomes a part of the host cell’s DNA, becoming a new set of cell genes called a </a:t>
            </a:r>
            <a:r>
              <a:rPr lang="en-US" b="1" dirty="0" smtClean="0"/>
              <a:t>provirus</a:t>
            </a:r>
            <a:r>
              <a:rPr lang="en-US" dirty="0" smtClean="0"/>
              <a:t>.</a:t>
            </a:r>
          </a:p>
          <a:p>
            <a:pPr marL="971550" lvl="1" indent="-514350">
              <a:buAutoNum type="arabicPeriod" startAt="3"/>
            </a:pPr>
            <a:r>
              <a:rPr lang="en-US" dirty="0" smtClean="0"/>
              <a:t>When the host cell divides, this new gene (</a:t>
            </a:r>
            <a:r>
              <a:rPr lang="en-US" b="1" dirty="0" smtClean="0"/>
              <a:t>provirus) is replicated </a:t>
            </a:r>
            <a:r>
              <a:rPr lang="en-US" dirty="0" smtClean="0"/>
              <a:t>in each of the new cells.  Every new cell made will carry the viral DNA.</a:t>
            </a:r>
          </a:p>
          <a:p>
            <a:pPr marL="971550" lvl="1" indent="-514350">
              <a:buAutoNum type="arabicPeriod" startAt="3"/>
            </a:pPr>
            <a:r>
              <a:rPr lang="en-US" dirty="0" smtClean="0"/>
              <a:t>Later, a stimulus may activate it to the </a:t>
            </a:r>
            <a:r>
              <a:rPr lang="en-US" dirty="0" err="1" smtClean="0"/>
              <a:t>lytic</a:t>
            </a:r>
            <a:r>
              <a:rPr lang="en-US" dirty="0" smtClean="0"/>
              <a:t> cycle.</a:t>
            </a:r>
          </a:p>
          <a:p>
            <a:pPr marL="971550" lvl="1" indent="-514350">
              <a:buAutoNum type="arabicPeriod" startAt="3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805288"/>
            <a:ext cx="4495800" cy="605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924800" y="4987258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Lytic</a:t>
            </a:r>
            <a:r>
              <a:rPr lang="en-US" sz="2400" b="1" dirty="0" smtClean="0"/>
              <a:t> Cycle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3962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Lysogenic</a:t>
            </a:r>
            <a:r>
              <a:rPr lang="en-US" sz="2400" b="1" dirty="0" smtClean="0"/>
              <a:t> Cycle</a:t>
            </a:r>
            <a:endParaRPr lang="en-US" sz="24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38600" cy="4754563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en-US" sz="2800" dirty="0" smtClean="0"/>
              <a:t>Virus attaches to host cell and injects DNA into cell </a:t>
            </a:r>
          </a:p>
          <a:p>
            <a:pPr marL="566928" indent="-457200">
              <a:buFont typeface="+mj-lt"/>
              <a:buAutoNum type="arabicPeriod"/>
            </a:pPr>
            <a:endParaRPr lang="en-US" sz="2800" dirty="0" smtClean="0"/>
          </a:p>
          <a:p>
            <a:pPr marL="566928" indent="-457200">
              <a:buFont typeface="+mj-lt"/>
              <a:buAutoNum type="arabicPeriod"/>
            </a:pPr>
            <a:r>
              <a:rPr lang="en-US" sz="2800" dirty="0" smtClean="0"/>
              <a:t>Cell reproduces w/ viral DNA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can’t antibiotics be used against viral infections?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84437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Viruses are parasites using host cell to reproduce</a:t>
            </a:r>
          </a:p>
          <a:p>
            <a:r>
              <a:rPr lang="en-US" dirty="0" smtClean="0"/>
              <a:t>Antibiotics targeting bacterial cells don’t kill human cell &amp; thus don’t harm the virus inside </a:t>
            </a:r>
          </a:p>
          <a:p>
            <a:r>
              <a:rPr lang="en-US" dirty="0" smtClean="0"/>
              <a:t>Viruses can be prevented using a </a:t>
            </a:r>
            <a:r>
              <a:rPr lang="en-US" b="1" dirty="0" smtClean="0"/>
              <a:t>vaccine</a:t>
            </a:r>
          </a:p>
          <a:p>
            <a:pPr lvl="1"/>
            <a:r>
              <a:rPr lang="en-US" dirty="0" smtClean="0"/>
              <a:t>A weakened/ dead pathogenic cells that stimulates antibody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How many lives did WWII claim?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estimated 50 million lives were lost to the war but were all those lives a result of combat?</a:t>
            </a:r>
          </a:p>
          <a:p>
            <a:pPr lvl="1"/>
            <a:r>
              <a:rPr lang="en-US" sz="2800" dirty="0" smtClean="0"/>
              <a:t>Lives taken as a result of combat was estimated at 16 million.</a:t>
            </a:r>
          </a:p>
          <a:p>
            <a:r>
              <a:rPr lang="en-US" sz="3200" dirty="0" smtClean="0"/>
              <a:t>What claimed the lives of so many people?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2221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/>
              <a:t>INFLUENZA</a:t>
            </a:r>
            <a:endParaRPr lang="en-US" sz="8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17637"/>
            <a:ext cx="7135943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09800" y="1905000"/>
            <a:ext cx="4914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524000"/>
            <a:ext cx="678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905000"/>
            <a:ext cx="670249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1600200"/>
            <a:ext cx="51362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219200" y="1600200"/>
            <a:ext cx="7169488" cy="4438650"/>
            <a:chOff x="1219200" y="1600200"/>
            <a:chExt cx="7169488" cy="443865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600200"/>
              <a:ext cx="6733979" cy="443865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191000" y="3124200"/>
              <a:ext cx="41976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100 mi/hr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18635"/>
            <a:ext cx="6781800" cy="4966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258" y="1371600"/>
            <a:ext cx="4962214" cy="51706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828800"/>
            <a:ext cx="4724400" cy="42401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radley Hand ITC" pitchFamily="66" charset="0"/>
              </a:rPr>
              <a:t>Viruses</a:t>
            </a:r>
            <a:endParaRPr lang="en-US" sz="60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800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Nonliving strand of DNA or RNA </a:t>
            </a:r>
          </a:p>
          <a:p>
            <a:r>
              <a:rPr lang="en-US" sz="2800" dirty="0" smtClean="0"/>
              <a:t>Covered by a protective protein coat called a </a:t>
            </a:r>
            <a:r>
              <a:rPr lang="en-US" sz="2800" b="1" dirty="0" err="1" smtClean="0"/>
              <a:t>capsid</a:t>
            </a:r>
            <a:endParaRPr lang="en-US" sz="2800" b="1" dirty="0" smtClean="0"/>
          </a:p>
          <a:p>
            <a:pPr lvl="1"/>
            <a:r>
              <a:rPr lang="en-US" sz="2700" dirty="0" smtClean="0"/>
              <a:t>Helps the virus attach to cells &amp; helps the virus penetrate the host cell </a:t>
            </a:r>
          </a:p>
          <a:p>
            <a:r>
              <a:rPr lang="en-US" sz="2800" dirty="0" smtClean="0"/>
              <a:t>Proteins and lipids CAN surround the </a:t>
            </a:r>
            <a:r>
              <a:rPr lang="en-US" sz="2800" dirty="0" err="1" smtClean="0"/>
              <a:t>capsid</a:t>
            </a:r>
            <a:r>
              <a:rPr lang="en-US" sz="2800" dirty="0" smtClean="0"/>
              <a:t> called a </a:t>
            </a:r>
            <a:r>
              <a:rPr lang="en-US" sz="2800" b="1" dirty="0" smtClean="0"/>
              <a:t>Sheath (envelope)</a:t>
            </a:r>
            <a:endParaRPr lang="en-US" sz="2800" dirty="0" smtClean="0"/>
          </a:p>
          <a:p>
            <a:pPr lvl="1"/>
            <a:r>
              <a:rPr lang="en-US" sz="2800" dirty="0" smtClean="0"/>
              <a:t>Helps the virus attach to cell surfaces</a:t>
            </a:r>
          </a:p>
          <a:p>
            <a:pPr lvl="1"/>
            <a:r>
              <a:rPr lang="en-US" sz="2800" dirty="0" smtClean="0"/>
              <a:t>Helps virus enter the host cell </a:t>
            </a:r>
          </a:p>
          <a:p>
            <a:pPr lvl="1"/>
            <a:r>
              <a:rPr lang="en-US" sz="2800" dirty="0" smtClean="0"/>
              <a:t>Contains cell derived &amp; viral derived proteins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Picture 2" descr="http://img.sparknotes.com/figures/2/285caff64361a769a0850014b87c228c/structur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045" y="1185069"/>
            <a:ext cx="3527955" cy="5291931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620000" y="1447800"/>
            <a:ext cx="838200" cy="304800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2819400"/>
            <a:ext cx="838200" cy="304800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12" y="533400"/>
            <a:ext cx="306324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69" name="Picture 5" descr="http://www.kimicontrol.com/microorg/virus%20epatite%2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3312" y="628650"/>
            <a:ext cx="3048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10000"/>
            <a:ext cx="304038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88513" y="2863950"/>
            <a:ext cx="157848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H1N1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609600"/>
            <a:ext cx="195948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Herpes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3733800"/>
            <a:ext cx="697884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HIV</a:t>
            </a:r>
            <a:endParaRPr lang="en-US" sz="3600" b="1" dirty="0"/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5713" y="4065270"/>
            <a:ext cx="3025140" cy="265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953000" y="3697069"/>
            <a:ext cx="396239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Varicella</a:t>
            </a:r>
            <a:r>
              <a:rPr lang="en-US" sz="3600" b="1" dirty="0" smtClean="0"/>
              <a:t> Zoster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 Living </a:t>
            </a:r>
            <a:r>
              <a:rPr lang="en-US" dirty="0" smtClean="0"/>
              <a:t>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take in nutrients or use energy</a:t>
            </a:r>
          </a:p>
          <a:p>
            <a:r>
              <a:rPr lang="en-US" dirty="0" smtClean="0"/>
              <a:t>Can’t replicate on their own</a:t>
            </a:r>
          </a:p>
          <a:p>
            <a:pPr lvl="1"/>
            <a:r>
              <a:rPr lang="en-US" dirty="0" smtClean="0"/>
              <a:t>need a living cell in order to function (go through metabolism and produce proteins) and reproduce</a:t>
            </a:r>
          </a:p>
          <a:p>
            <a:r>
              <a:rPr lang="en-US" dirty="0" err="1" smtClean="0"/>
              <a:t>Acellular</a:t>
            </a:r>
            <a:r>
              <a:rPr lang="en-US" dirty="0" smtClean="0"/>
              <a:t>- lack cytoplasm &amp; cellular 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Virus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Size</a:t>
            </a:r>
            <a:r>
              <a:rPr lang="en-US" dirty="0" smtClean="0"/>
              <a:t>- 300 nanometers (one billionth of a m); 1/10 the size of bacteria</a:t>
            </a:r>
          </a:p>
          <a:p>
            <a:r>
              <a:rPr lang="en-US" b="1" dirty="0" smtClean="0"/>
              <a:t>Shape</a:t>
            </a:r>
            <a:r>
              <a:rPr lang="en-US" dirty="0" smtClean="0"/>
              <a:t>- rod (filament) or sphere</a:t>
            </a:r>
          </a:p>
          <a:p>
            <a:r>
              <a:rPr lang="en-US" b="1" dirty="0" smtClean="0"/>
              <a:t>Nucleic Acid- </a:t>
            </a:r>
            <a:r>
              <a:rPr lang="en-US" dirty="0" smtClean="0"/>
              <a:t>either DNA or RNA (</a:t>
            </a:r>
            <a:r>
              <a:rPr lang="en-US" b="1" dirty="0" smtClean="0"/>
              <a:t>retroviruses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Classification-</a:t>
            </a:r>
            <a:r>
              <a:rPr lang="en-US" dirty="0" smtClean="0"/>
              <a:t> based on the organisms they infect</a:t>
            </a:r>
          </a:p>
          <a:p>
            <a:pPr lvl="1"/>
            <a:r>
              <a:rPr lang="en-US" dirty="0" smtClean="0"/>
              <a:t>Infects bacteria- </a:t>
            </a:r>
            <a:r>
              <a:rPr lang="en-US" b="1" dirty="0" err="1" smtClean="0"/>
              <a:t>Bacteriophage</a:t>
            </a:r>
            <a:endParaRPr lang="en-US" b="1" dirty="0" smtClean="0"/>
          </a:p>
          <a:p>
            <a:pPr lvl="1"/>
            <a:r>
              <a:rPr lang="en-US" dirty="0" smtClean="0"/>
              <a:t>Animal &amp; plant viruses</a:t>
            </a:r>
          </a:p>
          <a:p>
            <a:r>
              <a:rPr lang="en-US" b="1" dirty="0" smtClean="0"/>
              <a:t>Infection-</a:t>
            </a:r>
          </a:p>
          <a:p>
            <a:pPr lvl="1"/>
            <a:r>
              <a:rPr lang="en-US" b="1" dirty="0" smtClean="0"/>
              <a:t>Virulent</a:t>
            </a:r>
            <a:r>
              <a:rPr lang="en-US" dirty="0" smtClean="0"/>
              <a:t>- causes symptoms immediately</a:t>
            </a:r>
          </a:p>
          <a:p>
            <a:pPr lvl="1"/>
            <a:r>
              <a:rPr lang="en-US" b="1" dirty="0" smtClean="0"/>
              <a:t>Temperate</a:t>
            </a:r>
            <a:r>
              <a:rPr lang="en-US" dirty="0" smtClean="0"/>
              <a:t>- doesn’t cause symptoms immediately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Viral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To replicate:  virus enters host cell</a:t>
            </a:r>
          </a:p>
          <a:p>
            <a:r>
              <a:rPr lang="en-US" dirty="0" smtClean="0"/>
              <a:t>How it does this: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b="1" dirty="0" smtClean="0"/>
              <a:t>Attaches</a:t>
            </a:r>
            <a:r>
              <a:rPr lang="en-US" dirty="0" smtClean="0"/>
              <a:t> to host cell receptors on the plasma membrane of the host</a:t>
            </a:r>
          </a:p>
          <a:p>
            <a:pPr lvl="2"/>
            <a:r>
              <a:rPr lang="en-US" dirty="0" smtClean="0"/>
              <a:t>Organisms have different receptors (many viruses can’t be transmitted between species)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Virus </a:t>
            </a:r>
            <a:r>
              <a:rPr lang="en-US" b="1" dirty="0" smtClean="0"/>
              <a:t>releases genetic material </a:t>
            </a:r>
            <a:r>
              <a:rPr lang="en-US" dirty="0" smtClean="0"/>
              <a:t>into the cytoplasm of the host (</a:t>
            </a:r>
            <a:r>
              <a:rPr lang="en-US" dirty="0" err="1" smtClean="0"/>
              <a:t>capsid</a:t>
            </a:r>
            <a:r>
              <a:rPr lang="en-US" dirty="0" smtClean="0"/>
              <a:t> breaks down)V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371</TotalTime>
  <Words>684</Words>
  <Application>Microsoft Office PowerPoint</Application>
  <PresentationFormat>On-screen Show (4:3)</PresentationFormat>
  <Paragraphs>98</Paragraphs>
  <Slides>17</Slides>
  <Notes>5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Bradley Hand ITC</vt:lpstr>
      <vt:lpstr>Calibri</vt:lpstr>
      <vt:lpstr>Georgia</vt:lpstr>
      <vt:lpstr>Trebuchet MS</vt:lpstr>
      <vt:lpstr>Wingdings 2</vt:lpstr>
      <vt:lpstr>Urban</vt:lpstr>
      <vt:lpstr>Viruses</vt:lpstr>
      <vt:lpstr>How many lives did WWII claim?</vt:lpstr>
      <vt:lpstr>PowerPoint Presentation</vt:lpstr>
      <vt:lpstr>Transmission</vt:lpstr>
      <vt:lpstr>Viruses</vt:lpstr>
      <vt:lpstr>PowerPoint Presentation</vt:lpstr>
      <vt:lpstr>Not Living Because…</vt:lpstr>
      <vt:lpstr>Virus Characteristics</vt:lpstr>
      <vt:lpstr>Viral Infection</vt:lpstr>
      <vt:lpstr>Two Cycles</vt:lpstr>
      <vt:lpstr>Lytic Cycle</vt:lpstr>
      <vt:lpstr>Lytic Cycle Cont…</vt:lpstr>
      <vt:lpstr>PowerPoint Presentation</vt:lpstr>
      <vt:lpstr>Lysogenic Cycle</vt:lpstr>
      <vt:lpstr>PowerPoint Presentation</vt:lpstr>
      <vt:lpstr>PowerPoint Presentation</vt:lpstr>
      <vt:lpstr>Why can’t antibiotics be used against viral infections?</vt:lpstr>
    </vt:vector>
  </TitlesOfParts>
  <Company>Dayton Early College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</dc:title>
  <dc:creator>DECA</dc:creator>
  <cp:lastModifiedBy>Jennifer Soehner</cp:lastModifiedBy>
  <cp:revision>34</cp:revision>
  <dcterms:created xsi:type="dcterms:W3CDTF">2011-03-01T03:22:32Z</dcterms:created>
  <dcterms:modified xsi:type="dcterms:W3CDTF">2017-09-18T15:15:50Z</dcterms:modified>
</cp:coreProperties>
</file>