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61" r:id="rId2"/>
    <p:sldId id="384" r:id="rId3"/>
    <p:sldId id="385" r:id="rId4"/>
    <p:sldId id="386" r:id="rId5"/>
    <p:sldId id="392" r:id="rId6"/>
    <p:sldId id="362" r:id="rId7"/>
    <p:sldId id="363" r:id="rId8"/>
    <p:sldId id="366" r:id="rId9"/>
    <p:sldId id="380" r:id="rId10"/>
    <p:sldId id="261" r:id="rId11"/>
    <p:sldId id="390" r:id="rId12"/>
    <p:sldId id="264" r:id="rId13"/>
    <p:sldId id="263" r:id="rId14"/>
    <p:sldId id="388" r:id="rId15"/>
    <p:sldId id="306" r:id="rId16"/>
    <p:sldId id="307" r:id="rId17"/>
    <p:sldId id="370" r:id="rId18"/>
    <p:sldId id="371" r:id="rId19"/>
    <p:sldId id="393" r:id="rId20"/>
    <p:sldId id="394" r:id="rId21"/>
    <p:sldId id="266" r:id="rId22"/>
    <p:sldId id="396" r:id="rId23"/>
    <p:sldId id="271" r:id="rId24"/>
    <p:sldId id="397" r:id="rId25"/>
    <p:sldId id="308" r:id="rId26"/>
    <p:sldId id="309" r:id="rId27"/>
    <p:sldId id="374" r:id="rId28"/>
    <p:sldId id="372" r:id="rId29"/>
    <p:sldId id="373" r:id="rId30"/>
    <p:sldId id="317" r:id="rId31"/>
    <p:sldId id="315" r:id="rId32"/>
    <p:sldId id="377" r:id="rId33"/>
    <p:sldId id="267" r:id="rId34"/>
    <p:sldId id="277" r:id="rId35"/>
    <p:sldId id="283" r:id="rId36"/>
    <p:sldId id="398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99FF66"/>
    <a:srgbClr val="66FF66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62994" autoAdjust="0"/>
  </p:normalViewPr>
  <p:slideViewPr>
    <p:cSldViewPr>
      <p:cViewPr varScale="1">
        <p:scale>
          <a:sx n="45" d="100"/>
          <a:sy n="45" d="100"/>
        </p:scale>
        <p:origin x="20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1649-2B9A-4FE6-975D-5E292B01C4D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3047-F89D-4D70-8FDE-F15F2B43F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9796B0-7B83-47B3-B05E-BF8C8A7CCB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7548A-91DD-48A3-A682-C5FAC2A64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RNA transcript results</a:t>
            </a:r>
          </a:p>
          <a:p>
            <a:endParaRPr lang="en-US" dirty="0" smtClean="0"/>
          </a:p>
          <a:p>
            <a:r>
              <a:rPr lang="en-US" smtClean="0"/>
              <a:t>Promoter-</a:t>
            </a:r>
            <a:r>
              <a:rPr lang="en-US" baseline="0" smtClean="0"/>
              <a:t> TATAAAA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RNA transcript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RNA transcript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CB4F91-7E2F-4E4B-AEAA-C790D27165FB}" type="slidenum">
              <a:rPr lang="en-US" sz="1200" smtClean="0">
                <a:latin typeface="Times" pitchFamily="18" charset="0"/>
              </a:rPr>
              <a:pPr/>
              <a:t>19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184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0C3D83-2FF9-48DD-AA0B-74CDF92C4B6C}" type="slidenum">
              <a:rPr lang="en-US" sz="1200" smtClean="0">
                <a:latin typeface="Times" pitchFamily="18" charset="0"/>
              </a:rPr>
              <a:pPr/>
              <a:t>20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363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C6B464-AC6C-45E0-AF72-52900563D877}" type="slidenum">
              <a:rPr lang="en-US" sz="1200" smtClean="0">
                <a:latin typeface="Times" pitchFamily="18" charset="0"/>
              </a:rPr>
              <a:pPr/>
              <a:t>2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9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92070D-4851-4B29-B8BC-8772E03E64F8}" type="slidenum">
              <a:rPr lang="en-US" sz="1200" smtClean="0">
                <a:latin typeface="Times" pitchFamily="18" charset="0"/>
              </a:rPr>
              <a:pPr/>
              <a:t>3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111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0CA71-9AC0-4EEE-AB07-88EBB132D1DE}" type="slidenum">
              <a:rPr lang="en-US" sz="1200" smtClean="0">
                <a:latin typeface="Times" pitchFamily="18" charset="0"/>
              </a:rPr>
              <a:pPr/>
              <a:t>4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02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8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2,018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0CA71-9AC0-4EEE-AB07-88EBB132D1DE}" type="slidenum">
              <a:rPr lang="en-US" sz="1200" smtClean="0">
                <a:latin typeface="Times" pitchFamily="18" charset="0"/>
              </a:rPr>
              <a:pPr/>
              <a:t>11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8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8B79A4-1EE2-4900-A122-8C8CD64A4854}" type="slidenum">
              <a:rPr lang="en-US" sz="1200" smtClean="0">
                <a:latin typeface="Times" pitchFamily="18" charset="0"/>
              </a:rPr>
              <a:pPr/>
              <a:t>14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09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8F6E02-F412-4FCE-88A9-03B6AF9F8DB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41_Ne5mS2ls&amp;feature=relate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6480048" cy="230124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781D"/>
                </a:solidFill>
              </a:rPr>
              <a:t>Transcription and Translation</a:t>
            </a:r>
            <a:endParaRPr lang="en-US" sz="6000" b="1" u="sng" dirty="0">
              <a:solidFill>
                <a:srgbClr val="FF781D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FFFF"/>
                </a:solidFill>
              </a:rPr>
              <a:t>Genes &amp; Protein Synthesis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r>
              <a:rPr lang="en-US" dirty="0" smtClean="0"/>
              <a:t>Protein Production occurs in 2 steps:</a:t>
            </a:r>
          </a:p>
          <a:p>
            <a:pPr lvl="1"/>
            <a:r>
              <a:rPr lang="en-US" dirty="0" smtClean="0">
                <a:solidFill>
                  <a:srgbClr val="FF781D"/>
                </a:solidFill>
              </a:rPr>
              <a:t>Step 1 (transcription):  </a:t>
            </a:r>
            <a:r>
              <a:rPr lang="en-US" dirty="0" smtClean="0"/>
              <a:t>Sequence is </a:t>
            </a:r>
            <a:r>
              <a:rPr lang="en-US" u="sng" dirty="0" smtClean="0">
                <a:solidFill>
                  <a:srgbClr val="00FFFF"/>
                </a:solidFill>
              </a:rPr>
              <a:t>copied</a:t>
            </a:r>
            <a:r>
              <a:rPr lang="en-US" dirty="0" smtClean="0"/>
              <a:t> from DNA into RNA in the nucleus</a:t>
            </a:r>
          </a:p>
          <a:p>
            <a:pPr lvl="1"/>
            <a:r>
              <a:rPr lang="en-US" dirty="0" smtClean="0">
                <a:solidFill>
                  <a:srgbClr val="66FF66"/>
                </a:solidFill>
              </a:rPr>
              <a:t>Step 2 (translation):  </a:t>
            </a:r>
            <a:r>
              <a:rPr lang="en-US" dirty="0" smtClean="0"/>
              <a:t>RNA is  </a:t>
            </a:r>
            <a:r>
              <a:rPr lang="en-US" u="sng" dirty="0" smtClean="0">
                <a:solidFill>
                  <a:srgbClr val="00FFFF"/>
                </a:solidFill>
              </a:rPr>
              <a:t>translated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smtClean="0"/>
              <a:t>into instructions that direct protein production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smtClean="0"/>
              <a:t>in the cytoplasm… this determines an organism’s characteristics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4572000"/>
            <a:ext cx="7543800" cy="904220"/>
            <a:chOff x="1143000" y="5638800"/>
            <a:chExt cx="7543800" cy="904220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6019800"/>
              <a:ext cx="754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DNA 	  -------&gt;</a:t>
              </a:r>
              <a:r>
                <a:rPr lang="en-US" sz="2800" dirty="0" smtClean="0">
                  <a:sym typeface="Wingdings" pitchFamily="2" charset="2"/>
                </a:rPr>
                <a:t>   RNA   </a:t>
              </a:r>
              <a:r>
                <a:rPr lang="en-US" sz="2800" dirty="0" smtClean="0"/>
                <a:t> -------&gt;</a:t>
              </a:r>
              <a:r>
                <a:rPr lang="en-US" sz="2800" dirty="0" smtClean="0">
                  <a:sym typeface="Wingdings" pitchFamily="2" charset="2"/>
                </a:rPr>
                <a:t>  Protein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5638800"/>
              <a:ext cx="195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781D"/>
                  </a:solidFill>
                </a:rPr>
                <a:t>Transcription</a:t>
              </a:r>
              <a:endParaRPr lang="en-US" sz="2400" dirty="0">
                <a:solidFill>
                  <a:srgbClr val="FF781D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2411" y="5638800"/>
              <a:ext cx="169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FF66"/>
                  </a:solidFill>
                </a:rPr>
                <a:t>Translation</a:t>
              </a:r>
              <a:endParaRPr lang="en-US" sz="2400" dirty="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14"/>
          <p:cNvSpPr>
            <a:spLocks noChangeArrowheads="1"/>
          </p:cNvSpPr>
          <p:nvPr/>
        </p:nvSpPr>
        <p:spPr bwMode="auto">
          <a:xfrm>
            <a:off x="-65202" y="533400"/>
            <a:ext cx="4698568" cy="5768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1" name="AutoShape 15"/>
          <p:cNvSpPr>
            <a:spLocks noChangeArrowheads="1"/>
          </p:cNvSpPr>
          <p:nvPr/>
        </p:nvSpPr>
        <p:spPr bwMode="auto">
          <a:xfrm>
            <a:off x="1377432" y="3036047"/>
            <a:ext cx="589827" cy="289338"/>
          </a:xfrm>
          <a:prstGeom prst="rightArrow">
            <a:avLst>
              <a:gd name="adj1" fmla="val 50000"/>
              <a:gd name="adj2" fmla="val 13626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2484042"/>
            <a:ext cx="1760906" cy="14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710758"/>
            <a:ext cx="1547383" cy="10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1209" y="2689320"/>
            <a:ext cx="942405" cy="902974"/>
            <a:chOff x="5661" y="3964"/>
            <a:chExt cx="2700" cy="3060"/>
          </a:xfrm>
        </p:grpSpPr>
        <p:pic>
          <p:nvPicPr>
            <p:cNvPr id="1742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AutoShape 23"/>
          <p:cNvSpPr>
            <a:spLocks noChangeArrowheads="1"/>
          </p:cNvSpPr>
          <p:nvPr/>
        </p:nvSpPr>
        <p:spPr bwMode="auto">
          <a:xfrm>
            <a:off x="5334000" y="2879725"/>
            <a:ext cx="838200" cy="320675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27"/>
          <p:cNvSpPr txBox="1">
            <a:spLocks noChangeArrowheads="1"/>
          </p:cNvSpPr>
          <p:nvPr/>
        </p:nvSpPr>
        <p:spPr bwMode="auto">
          <a:xfrm>
            <a:off x="6400800" y="1586611"/>
            <a:ext cx="2210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05"/>
                </a:solidFill>
              </a:rPr>
              <a:t>cytoplasm</a:t>
            </a:r>
            <a:endParaRPr lang="en-US" sz="3200" dirty="0">
              <a:solidFill>
                <a:srgbClr val="000005"/>
              </a:solidFill>
            </a:endParaRPr>
          </a:p>
        </p:txBody>
      </p:sp>
      <p:sp>
        <p:nvSpPr>
          <p:cNvPr id="17417" name="Text Box 28"/>
          <p:cNvSpPr txBox="1">
            <a:spLocks noChangeArrowheads="1"/>
          </p:cNvSpPr>
          <p:nvPr/>
        </p:nvSpPr>
        <p:spPr bwMode="auto">
          <a:xfrm>
            <a:off x="1676400" y="1524001"/>
            <a:ext cx="1731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05"/>
                </a:solidFill>
              </a:rPr>
              <a:t>nucleus</a:t>
            </a:r>
            <a:endParaRPr lang="en-US" sz="3200" dirty="0">
              <a:solidFill>
                <a:srgbClr val="000005"/>
              </a:solidFill>
            </a:endParaRPr>
          </a:p>
        </p:txBody>
      </p:sp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6481262" y="2756408"/>
            <a:ext cx="1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05"/>
                </a:solidFill>
              </a:rPr>
              <a:t>Proteins</a:t>
            </a:r>
            <a:endParaRPr lang="en-US" sz="3200" dirty="0">
              <a:solidFill>
                <a:srgbClr val="000005"/>
              </a:solidFill>
            </a:endParaRPr>
          </a:p>
        </p:txBody>
      </p:sp>
      <p:pic>
        <p:nvPicPr>
          <p:cNvPr id="17419" name="Picture 31" descr="growth_horm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6994525" y="3308351"/>
            <a:ext cx="16922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32"/>
          <p:cNvSpPr>
            <a:spLocks noChangeArrowheads="1"/>
          </p:cNvSpPr>
          <p:nvPr/>
        </p:nvSpPr>
        <p:spPr bwMode="auto">
          <a:xfrm>
            <a:off x="260706" y="1817879"/>
            <a:ext cx="1065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0005"/>
                </a:solidFill>
              </a:rPr>
              <a:t>DNA</a:t>
            </a:r>
          </a:p>
        </p:txBody>
      </p:sp>
      <p:pic>
        <p:nvPicPr>
          <p:cNvPr id="17424" name="Picture 18" descr="CarrierPigeon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3" y="2623502"/>
            <a:ext cx="1177059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447800" y="3987226"/>
            <a:ext cx="2507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u="sng" dirty="0" smtClean="0">
                <a:solidFill>
                  <a:srgbClr val="00B050"/>
                </a:solidFill>
              </a:rPr>
              <a:t>Transcribed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724400" y="3987226"/>
            <a:ext cx="223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u="sng" dirty="0" smtClean="0">
                <a:solidFill>
                  <a:srgbClr val="00B050"/>
                </a:solidFill>
              </a:rPr>
              <a:t>Translated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sp>
        <p:nvSpPr>
          <p:cNvPr id="19" name="Rectangle 3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657600" y="76200"/>
            <a:ext cx="5105400" cy="14478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the messenger that decodes DNA?</a:t>
            </a:r>
          </a:p>
          <a:p>
            <a:pPr marL="722376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messenger RNA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6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FFFF"/>
                </a:solidFill>
              </a:rPr>
              <a:t>Types of RNA involved in Protein Synthesis</a:t>
            </a:r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781D"/>
                </a:solidFill>
              </a:rPr>
              <a:t>Role of RNA- </a:t>
            </a:r>
            <a:r>
              <a:rPr lang="en-US" dirty="0" smtClean="0"/>
              <a:t>controls assembly of amino acids into proteins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66"/>
                </a:solidFill>
              </a:rPr>
              <a:t>Messenger (mRNA)-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carries the “blueprint” for protein assembly from the nucleus to the ribosome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66"/>
                </a:solidFill>
              </a:rPr>
              <a:t>Transfer (</a:t>
            </a:r>
            <a:r>
              <a:rPr lang="en-US" b="1" dirty="0" err="1" smtClean="0">
                <a:solidFill>
                  <a:srgbClr val="FF0066"/>
                </a:solidFill>
              </a:rPr>
              <a:t>tRNA</a:t>
            </a:r>
            <a:r>
              <a:rPr lang="en-US" b="1" dirty="0" smtClean="0">
                <a:solidFill>
                  <a:srgbClr val="FF0066"/>
                </a:solidFill>
              </a:rPr>
              <a:t>)-</a:t>
            </a:r>
            <a:r>
              <a:rPr lang="en-US" dirty="0" smtClean="0"/>
              <a:t>  brings the correct amino acid to the ribosome and pairs up with an mRNA code for that amino acid building protein 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66"/>
                </a:solidFill>
              </a:rPr>
              <a:t>Ribosomal (</a:t>
            </a:r>
            <a:r>
              <a:rPr lang="en-US" b="1" dirty="0" err="1" smtClean="0">
                <a:solidFill>
                  <a:srgbClr val="FF0066"/>
                </a:solidFill>
              </a:rPr>
              <a:t>rRNA</a:t>
            </a:r>
            <a:r>
              <a:rPr lang="en-US" b="1" dirty="0" smtClean="0">
                <a:solidFill>
                  <a:srgbClr val="FF0066"/>
                </a:solidFill>
              </a:rPr>
              <a:t>)-</a:t>
            </a:r>
            <a:r>
              <a:rPr lang="en-US" dirty="0" smtClean="0"/>
              <a:t> hold ribosomal proteins in 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</a:rPr>
              <a:t>Difference between DNA &amp; RNA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588" y="1066800"/>
            <a:ext cx="4040188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781D"/>
                </a:solidFill>
              </a:rPr>
              <a:t>DNA</a:t>
            </a:r>
            <a:endParaRPr lang="en-US" sz="4800" dirty="0">
              <a:solidFill>
                <a:srgbClr val="FF781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781D"/>
                </a:solidFill>
              </a:rPr>
              <a:t>RNA</a:t>
            </a:r>
            <a:endParaRPr lang="en-US" sz="4800" dirty="0">
              <a:solidFill>
                <a:srgbClr val="FF781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21712"/>
            <a:ext cx="4040188" cy="3941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Sugar= </a:t>
            </a:r>
            <a:r>
              <a:rPr lang="en-US" sz="3200" dirty="0" err="1" smtClean="0"/>
              <a:t>deoxyribose</a:t>
            </a:r>
            <a:endParaRPr lang="en-US" sz="3200" dirty="0" smtClean="0"/>
          </a:p>
          <a:p>
            <a:r>
              <a:rPr lang="en-US" sz="3200" dirty="0" smtClean="0"/>
              <a:t>Double stranded</a:t>
            </a:r>
          </a:p>
          <a:p>
            <a:r>
              <a:rPr lang="en-US" sz="3200" dirty="0" smtClean="0"/>
              <a:t>Thymine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21712"/>
            <a:ext cx="4041775" cy="3941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Sugar- ribose</a:t>
            </a:r>
          </a:p>
          <a:p>
            <a:r>
              <a:rPr lang="en-US" sz="3200" dirty="0" smtClean="0"/>
              <a:t>Single stranded</a:t>
            </a:r>
          </a:p>
          <a:p>
            <a:r>
              <a:rPr lang="en-US" sz="3200" dirty="0" err="1" smtClean="0"/>
              <a:t>Uracil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24100" y="3771900"/>
            <a:ext cx="4343400" cy="0"/>
          </a:xfrm>
          <a:prstGeom prst="line">
            <a:avLst/>
          </a:prstGeom>
          <a:ln w="635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06092"/>
            <a:ext cx="2438400" cy="2531292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443" y="4033372"/>
            <a:ext cx="1916557" cy="2672228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Matching bases of DNA &amp; RNA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68363" y="1524000"/>
            <a:ext cx="77724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DNA must be transcribed into RNA</a:t>
            </a:r>
          </a:p>
          <a:p>
            <a:pPr eaLnBrk="1" hangingPunct="1"/>
            <a:r>
              <a:rPr lang="en-US" dirty="0" smtClean="0"/>
              <a:t>Just like replication except U instead of T is matched to A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89163" y="3290888"/>
            <a:ext cx="6265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latin typeface="Courier" pitchFamily="49" charset="0"/>
              </a:rPr>
              <a:t>TACGCACATTTACGTACGCGG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" y="3351213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DNA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185988" y="4357688"/>
            <a:ext cx="6265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" pitchFamily="49" charset="0"/>
              </a:rPr>
              <a:t>AUGCGUGUAAAUGCAUGCGCC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17525" y="4418013"/>
            <a:ext cx="1347788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mRNA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38400" y="3810000"/>
            <a:ext cx="5791200" cy="685800"/>
            <a:chOff x="1536" y="2304"/>
            <a:chExt cx="3648" cy="432"/>
          </a:xfrm>
        </p:grpSpPr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2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Transcription of DNA into RNA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Transcription differs from replication in 3 ways: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Only </a:t>
            </a:r>
            <a:r>
              <a:rPr lang="en-US" u="sng" dirty="0" smtClean="0">
                <a:solidFill>
                  <a:srgbClr val="FF781D"/>
                </a:solidFill>
              </a:rPr>
              <a:t>one region </a:t>
            </a:r>
            <a:r>
              <a:rPr lang="en-US" dirty="0" smtClean="0"/>
              <a:t>of one DNA strand is used as a template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FF781D"/>
                </a:solidFill>
              </a:rPr>
              <a:t>RNA polymerase </a:t>
            </a:r>
            <a:r>
              <a:rPr lang="en-US" dirty="0" smtClean="0"/>
              <a:t>is used instead of DNA polymerase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RNA is </a:t>
            </a:r>
            <a:r>
              <a:rPr lang="en-US" u="sng" dirty="0" smtClean="0">
                <a:solidFill>
                  <a:srgbClr val="FF781D"/>
                </a:solidFill>
              </a:rPr>
              <a:t>single stranded </a:t>
            </a:r>
            <a:r>
              <a:rPr lang="en-US" dirty="0" smtClean="0"/>
              <a:t>&amp; DNA is double stranded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How Transcription Begins…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1.  </a:t>
            </a:r>
            <a:r>
              <a:rPr lang="en-US" dirty="0" smtClean="0"/>
              <a:t>Begins when </a:t>
            </a:r>
            <a:r>
              <a:rPr lang="en-US" dirty="0" smtClean="0">
                <a:solidFill>
                  <a:srgbClr val="FF0066"/>
                </a:solidFill>
              </a:rPr>
              <a:t>RNA polymerase </a:t>
            </a:r>
            <a:r>
              <a:rPr lang="en-US" dirty="0" smtClean="0"/>
              <a:t>binds to a promoter region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Promoter</a:t>
            </a:r>
            <a:r>
              <a:rPr lang="en-US" dirty="0" smtClean="0"/>
              <a:t>- base sequence at the start of a gene (TATAAAA region)</a:t>
            </a:r>
          </a:p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2.  </a:t>
            </a:r>
            <a:r>
              <a:rPr lang="en-US" dirty="0" smtClean="0"/>
              <a:t>RNA polymerase attaches to the DNA &amp; unwinds the double helix (creating a bubble)</a:t>
            </a:r>
          </a:p>
          <a:p>
            <a:pPr marL="550926" indent="-514350">
              <a:buNone/>
            </a:pP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92929"/>
            <a:ext cx="5334000" cy="2784764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How Transcription Begins…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3.  </a:t>
            </a:r>
            <a:r>
              <a:rPr lang="en-US" dirty="0" smtClean="0"/>
              <a:t>RNA polymerase moves along  the DNA template in a 5’-3’ direction to the end of a gene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5638800" cy="2943893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How Transcription Begins…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781D"/>
                </a:solidFill>
              </a:rPr>
              <a:t>4. </a:t>
            </a:r>
            <a:r>
              <a:rPr lang="en-US" dirty="0" smtClean="0"/>
              <a:t>A termination sequence of bases stops RNA polymerase &amp; the mRNA transcript detaches from the DNA template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7150196" cy="2286000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Double stranded DNA unzips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5272088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47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4586288"/>
            <a:ext cx="228600" cy="609600"/>
            <a:chOff x="1296" y="2592"/>
            <a:chExt cx="144" cy="384"/>
          </a:xfrm>
        </p:grpSpPr>
        <p:sp>
          <p:nvSpPr>
            <p:cNvPr id="22652" name="Rectangle 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75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57400" y="4586288"/>
            <a:ext cx="228600" cy="609600"/>
            <a:chOff x="1296" y="2592"/>
            <a:chExt cx="144" cy="384"/>
          </a:xfrm>
        </p:grpSpPr>
        <p:sp>
          <p:nvSpPr>
            <p:cNvPr id="22650" name="Rectangle 1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1" name="Oval 1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10800000" flipH="1" flipV="1">
            <a:off x="2362200" y="4586288"/>
            <a:ext cx="228600" cy="609600"/>
            <a:chOff x="1776" y="2592"/>
            <a:chExt cx="144" cy="384"/>
          </a:xfrm>
        </p:grpSpPr>
        <p:sp>
          <p:nvSpPr>
            <p:cNvPr id="22648" name="Rectangle 1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9" name="Oval 1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86200" y="4586288"/>
            <a:ext cx="228600" cy="609600"/>
            <a:chOff x="1296" y="2592"/>
            <a:chExt cx="144" cy="384"/>
          </a:xfrm>
        </p:grpSpPr>
        <p:sp>
          <p:nvSpPr>
            <p:cNvPr id="22646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10800000" flipH="1" flipV="1">
            <a:off x="2971800" y="4586288"/>
            <a:ext cx="228600" cy="609600"/>
            <a:chOff x="1776" y="2592"/>
            <a:chExt cx="144" cy="384"/>
          </a:xfrm>
        </p:grpSpPr>
        <p:sp>
          <p:nvSpPr>
            <p:cNvPr id="22644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800600" y="4586288"/>
            <a:ext cx="228600" cy="609600"/>
            <a:chOff x="1296" y="2592"/>
            <a:chExt cx="144" cy="384"/>
          </a:xfrm>
        </p:grpSpPr>
        <p:sp>
          <p:nvSpPr>
            <p:cNvPr id="22642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1" name="Rectangle 25"/>
          <p:cNvSpPr>
            <a:spLocks noChangeArrowheads="1"/>
          </p:cNvSpPr>
          <p:nvPr/>
        </p:nvSpPr>
        <p:spPr bwMode="auto">
          <a:xfrm>
            <a:off x="3581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26"/>
          <p:cNvSpPr>
            <a:spLocks noChangeArrowheads="1"/>
          </p:cNvSpPr>
          <p:nvPr/>
        </p:nvSpPr>
        <p:spPr bwMode="auto">
          <a:xfrm>
            <a:off x="2667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 rot="10800000" flipH="1" flipV="1">
            <a:off x="4191000" y="4586288"/>
            <a:ext cx="228600" cy="609600"/>
            <a:chOff x="1776" y="2592"/>
            <a:chExt cx="144" cy="384"/>
          </a:xfrm>
        </p:grpSpPr>
        <p:sp>
          <p:nvSpPr>
            <p:cNvPr id="22640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4" name="Rectangle 30"/>
          <p:cNvSpPr>
            <a:spLocks noChangeArrowheads="1"/>
          </p:cNvSpPr>
          <p:nvPr/>
        </p:nvSpPr>
        <p:spPr bwMode="auto">
          <a:xfrm>
            <a:off x="4495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31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32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 rot="10800000" flipH="1" flipV="1">
            <a:off x="5410200" y="4586288"/>
            <a:ext cx="228600" cy="609600"/>
            <a:chOff x="1776" y="2592"/>
            <a:chExt cx="144" cy="384"/>
          </a:xfrm>
        </p:grpSpPr>
        <p:sp>
          <p:nvSpPr>
            <p:cNvPr id="22638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715000" y="4586288"/>
            <a:ext cx="228600" cy="609600"/>
            <a:chOff x="1296" y="2592"/>
            <a:chExt cx="144" cy="384"/>
          </a:xfrm>
        </p:grpSpPr>
        <p:sp>
          <p:nvSpPr>
            <p:cNvPr id="22636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9" name="Rectangle 39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629400" y="4586288"/>
            <a:ext cx="228600" cy="609600"/>
            <a:chOff x="1296" y="2592"/>
            <a:chExt cx="144" cy="384"/>
          </a:xfrm>
        </p:grpSpPr>
        <p:sp>
          <p:nvSpPr>
            <p:cNvPr id="22634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1" name="Rectangle 43"/>
          <p:cNvSpPr>
            <a:spLocks noChangeArrowheads="1"/>
          </p:cNvSpPr>
          <p:nvPr/>
        </p:nvSpPr>
        <p:spPr bwMode="auto">
          <a:xfrm>
            <a:off x="6324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22632" name="Rectangle 4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" name="Oval 4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3" name="Rectangle 47"/>
          <p:cNvSpPr>
            <a:spLocks noChangeArrowheads="1"/>
          </p:cNvSpPr>
          <p:nvPr/>
        </p:nvSpPr>
        <p:spPr bwMode="auto">
          <a:xfrm>
            <a:off x="7239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48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49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22630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7" name="Text Box 53"/>
          <p:cNvSpPr txBox="1">
            <a:spLocks noChangeArrowheads="1"/>
          </p:cNvSpPr>
          <p:nvPr/>
        </p:nvSpPr>
        <p:spPr bwMode="auto">
          <a:xfrm>
            <a:off x="4129088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58" name="Text Box 54"/>
          <p:cNvSpPr txBox="1">
            <a:spLocks noChangeArrowheads="1"/>
          </p:cNvSpPr>
          <p:nvPr/>
        </p:nvSpPr>
        <p:spPr bwMode="auto">
          <a:xfrm>
            <a:off x="4422775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59" name="Text Box 55"/>
          <p:cNvSpPr txBox="1">
            <a:spLocks noChangeArrowheads="1"/>
          </p:cNvSpPr>
          <p:nvPr/>
        </p:nvSpPr>
        <p:spPr bwMode="auto">
          <a:xfrm>
            <a:off x="7773988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0" name="Text Box 56"/>
          <p:cNvSpPr txBox="1">
            <a:spLocks noChangeArrowheads="1"/>
          </p:cNvSpPr>
          <p:nvPr/>
        </p:nvSpPr>
        <p:spPr bwMode="auto">
          <a:xfrm>
            <a:off x="6254750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1" name="Text Box 57"/>
          <p:cNvSpPr txBox="1">
            <a:spLocks noChangeArrowheads="1"/>
          </p:cNvSpPr>
          <p:nvPr/>
        </p:nvSpPr>
        <p:spPr bwMode="auto">
          <a:xfrm>
            <a:off x="3203575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2" name="Text Box 58"/>
          <p:cNvSpPr txBox="1">
            <a:spLocks noChangeArrowheads="1"/>
          </p:cNvSpPr>
          <p:nvPr/>
        </p:nvSpPr>
        <p:spPr bwMode="auto">
          <a:xfrm>
            <a:off x="1684338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3" name="Text Box 59"/>
          <p:cNvSpPr txBox="1">
            <a:spLocks noChangeArrowheads="1"/>
          </p:cNvSpPr>
          <p:nvPr/>
        </p:nvSpPr>
        <p:spPr bwMode="auto">
          <a:xfrm>
            <a:off x="1384300" y="4787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4" name="Text Box 60"/>
          <p:cNvSpPr txBox="1">
            <a:spLocks noChangeArrowheads="1"/>
          </p:cNvSpPr>
          <p:nvPr/>
        </p:nvSpPr>
        <p:spPr bwMode="auto">
          <a:xfrm>
            <a:off x="1092200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5" name="Text Box 61"/>
          <p:cNvSpPr txBox="1">
            <a:spLocks noChangeArrowheads="1"/>
          </p:cNvSpPr>
          <p:nvPr/>
        </p:nvSpPr>
        <p:spPr bwMode="auto">
          <a:xfrm>
            <a:off x="1993900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6" name="Text Box 62"/>
          <p:cNvSpPr txBox="1">
            <a:spLocks noChangeArrowheads="1"/>
          </p:cNvSpPr>
          <p:nvPr/>
        </p:nvSpPr>
        <p:spPr bwMode="auto">
          <a:xfrm>
            <a:off x="2293938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7" name="Text Box 63"/>
          <p:cNvSpPr txBox="1">
            <a:spLocks noChangeArrowheads="1"/>
          </p:cNvSpPr>
          <p:nvPr/>
        </p:nvSpPr>
        <p:spPr bwMode="auto">
          <a:xfrm>
            <a:off x="2595563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8" name="Text Box 64"/>
          <p:cNvSpPr txBox="1">
            <a:spLocks noChangeArrowheads="1"/>
          </p:cNvSpPr>
          <p:nvPr/>
        </p:nvSpPr>
        <p:spPr bwMode="auto">
          <a:xfrm>
            <a:off x="2897188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69" name="Text Box 65"/>
          <p:cNvSpPr txBox="1">
            <a:spLocks noChangeArrowheads="1"/>
          </p:cNvSpPr>
          <p:nvPr/>
        </p:nvSpPr>
        <p:spPr bwMode="auto">
          <a:xfrm>
            <a:off x="3511550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0" name="Text Box 66"/>
          <p:cNvSpPr txBox="1">
            <a:spLocks noChangeArrowheads="1"/>
          </p:cNvSpPr>
          <p:nvPr/>
        </p:nvSpPr>
        <p:spPr bwMode="auto">
          <a:xfrm>
            <a:off x="3827463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1" name="Text Box 67"/>
          <p:cNvSpPr txBox="1">
            <a:spLocks noChangeArrowheads="1"/>
          </p:cNvSpPr>
          <p:nvPr/>
        </p:nvSpPr>
        <p:spPr bwMode="auto">
          <a:xfrm>
            <a:off x="4743450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2" name="Text Box 68"/>
          <p:cNvSpPr txBox="1">
            <a:spLocks noChangeArrowheads="1"/>
          </p:cNvSpPr>
          <p:nvPr/>
        </p:nvSpPr>
        <p:spPr bwMode="auto">
          <a:xfrm>
            <a:off x="5659438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3" name="Text Box 69"/>
          <p:cNvSpPr txBox="1">
            <a:spLocks noChangeArrowheads="1"/>
          </p:cNvSpPr>
          <p:nvPr/>
        </p:nvSpPr>
        <p:spPr bwMode="auto">
          <a:xfrm>
            <a:off x="6575425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4" name="Text Box 70"/>
          <p:cNvSpPr txBox="1">
            <a:spLocks noChangeArrowheads="1"/>
          </p:cNvSpPr>
          <p:nvPr/>
        </p:nvSpPr>
        <p:spPr bwMode="auto">
          <a:xfrm>
            <a:off x="8107363" y="47879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5" name="Text Box 71"/>
          <p:cNvSpPr txBox="1">
            <a:spLocks noChangeArrowheads="1"/>
          </p:cNvSpPr>
          <p:nvPr/>
        </p:nvSpPr>
        <p:spPr bwMode="auto">
          <a:xfrm>
            <a:off x="5057775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6" name="Text Box 72"/>
          <p:cNvSpPr txBox="1">
            <a:spLocks noChangeArrowheads="1"/>
          </p:cNvSpPr>
          <p:nvPr/>
        </p:nvSpPr>
        <p:spPr bwMode="auto">
          <a:xfrm>
            <a:off x="5973763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7" name="Text Box 73"/>
          <p:cNvSpPr txBox="1">
            <a:spLocks noChangeArrowheads="1"/>
          </p:cNvSpPr>
          <p:nvPr/>
        </p:nvSpPr>
        <p:spPr bwMode="auto">
          <a:xfrm>
            <a:off x="7191375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8" name="Text Box 74"/>
          <p:cNvSpPr txBox="1">
            <a:spLocks noChangeArrowheads="1"/>
          </p:cNvSpPr>
          <p:nvPr/>
        </p:nvSpPr>
        <p:spPr bwMode="auto">
          <a:xfrm>
            <a:off x="7493000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79" name="Text Box 75"/>
          <p:cNvSpPr txBox="1">
            <a:spLocks noChangeArrowheads="1"/>
          </p:cNvSpPr>
          <p:nvPr/>
        </p:nvSpPr>
        <p:spPr bwMode="auto">
          <a:xfrm>
            <a:off x="5348288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80" name="Text Box 76"/>
          <p:cNvSpPr txBox="1">
            <a:spLocks noChangeArrowheads="1"/>
          </p:cNvSpPr>
          <p:nvPr/>
        </p:nvSpPr>
        <p:spPr bwMode="auto">
          <a:xfrm>
            <a:off x="6867525" y="478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2581" name="Rectangle 77"/>
          <p:cNvSpPr>
            <a:spLocks noChangeArrowheads="1"/>
          </p:cNvSpPr>
          <p:nvPr/>
        </p:nvSpPr>
        <p:spPr bwMode="auto">
          <a:xfrm rot="-840439">
            <a:off x="6110288" y="29479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Rectangle 78"/>
          <p:cNvSpPr>
            <a:spLocks noChangeArrowheads="1"/>
          </p:cNvSpPr>
          <p:nvPr/>
        </p:nvSpPr>
        <p:spPr bwMode="auto">
          <a:xfrm rot="-840439">
            <a:off x="7588250" y="25796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Rectangle 79"/>
          <p:cNvSpPr>
            <a:spLocks noChangeArrowheads="1"/>
          </p:cNvSpPr>
          <p:nvPr/>
        </p:nvSpPr>
        <p:spPr bwMode="auto">
          <a:xfrm rot="-840439">
            <a:off x="4335463" y="33909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0"/>
          <p:cNvGrpSpPr>
            <a:grpSpLocks/>
          </p:cNvGrpSpPr>
          <p:nvPr/>
        </p:nvGrpSpPr>
        <p:grpSpPr bwMode="auto">
          <a:xfrm rot="9959561" flipH="1">
            <a:off x="5527675" y="3094038"/>
            <a:ext cx="228600" cy="609600"/>
            <a:chOff x="1776" y="2592"/>
            <a:chExt cx="144" cy="384"/>
          </a:xfrm>
        </p:grpSpPr>
        <p:sp>
          <p:nvSpPr>
            <p:cNvPr id="22628" name="Rectangle 8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Oval 8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 rot="9959561" flipH="1">
            <a:off x="6415088" y="2873375"/>
            <a:ext cx="228600" cy="609600"/>
            <a:chOff x="1776" y="2592"/>
            <a:chExt cx="144" cy="384"/>
          </a:xfrm>
        </p:grpSpPr>
        <p:sp>
          <p:nvSpPr>
            <p:cNvPr id="22626" name="Rectangle 8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7" name="Oval 8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6"/>
          <p:cNvGrpSpPr>
            <a:grpSpLocks/>
          </p:cNvGrpSpPr>
          <p:nvPr/>
        </p:nvGrpSpPr>
        <p:grpSpPr bwMode="auto">
          <a:xfrm rot="9959561" flipH="1">
            <a:off x="7893050" y="2503488"/>
            <a:ext cx="228600" cy="609600"/>
            <a:chOff x="1776" y="2592"/>
            <a:chExt cx="144" cy="384"/>
          </a:xfrm>
        </p:grpSpPr>
        <p:sp>
          <p:nvSpPr>
            <p:cNvPr id="22624" name="Rectangle 8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Oval 8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89"/>
          <p:cNvGrpSpPr>
            <a:grpSpLocks/>
          </p:cNvGrpSpPr>
          <p:nvPr/>
        </p:nvGrpSpPr>
        <p:grpSpPr bwMode="auto">
          <a:xfrm rot="9959561" flipH="1">
            <a:off x="4640263" y="3316288"/>
            <a:ext cx="228600" cy="609600"/>
            <a:chOff x="1776" y="2592"/>
            <a:chExt cx="144" cy="384"/>
          </a:xfrm>
        </p:grpSpPr>
        <p:sp>
          <p:nvSpPr>
            <p:cNvPr id="22622" name="Rectangle 9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Oval 9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2"/>
          <p:cNvGrpSpPr>
            <a:grpSpLocks/>
          </p:cNvGrpSpPr>
          <p:nvPr/>
        </p:nvGrpSpPr>
        <p:grpSpPr bwMode="auto">
          <a:xfrm rot="9959561" flipH="1">
            <a:off x="3752850" y="3536950"/>
            <a:ext cx="228600" cy="609600"/>
            <a:chOff x="1776" y="2592"/>
            <a:chExt cx="144" cy="384"/>
          </a:xfrm>
        </p:grpSpPr>
        <p:sp>
          <p:nvSpPr>
            <p:cNvPr id="22620" name="Rectangle 9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Oval 9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95"/>
          <p:cNvGrpSpPr>
            <a:grpSpLocks/>
          </p:cNvGrpSpPr>
          <p:nvPr/>
        </p:nvGrpSpPr>
        <p:grpSpPr bwMode="auto">
          <a:xfrm rot="9959561" flipH="1">
            <a:off x="1978025" y="3979863"/>
            <a:ext cx="228600" cy="609600"/>
            <a:chOff x="1776" y="2592"/>
            <a:chExt cx="144" cy="384"/>
          </a:xfrm>
        </p:grpSpPr>
        <p:sp>
          <p:nvSpPr>
            <p:cNvPr id="22618" name="Rectangle 9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Oval 9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90" name="Rectangle 98"/>
          <p:cNvSpPr>
            <a:spLocks noChangeArrowheads="1"/>
          </p:cNvSpPr>
          <p:nvPr/>
        </p:nvSpPr>
        <p:spPr bwMode="auto">
          <a:xfrm rot="-840439">
            <a:off x="3152775" y="36861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1" name="Rectangle 99"/>
          <p:cNvSpPr>
            <a:spLocks noChangeArrowheads="1"/>
          </p:cNvSpPr>
          <p:nvPr/>
        </p:nvSpPr>
        <p:spPr bwMode="auto">
          <a:xfrm rot="-840439">
            <a:off x="1673225" y="40544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2" name="Rectangle 100"/>
          <p:cNvSpPr>
            <a:spLocks noChangeArrowheads="1"/>
          </p:cNvSpPr>
          <p:nvPr/>
        </p:nvSpPr>
        <p:spPr bwMode="auto">
          <a:xfrm rot="20759561">
            <a:off x="1377950" y="41290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1"/>
          <p:cNvGrpSpPr>
            <a:grpSpLocks/>
          </p:cNvGrpSpPr>
          <p:nvPr/>
        </p:nvGrpSpPr>
        <p:grpSpPr bwMode="auto">
          <a:xfrm rot="9959561">
            <a:off x="1090613" y="4200525"/>
            <a:ext cx="228600" cy="609600"/>
            <a:chOff x="1776" y="2592"/>
            <a:chExt cx="144" cy="384"/>
          </a:xfrm>
        </p:grpSpPr>
        <p:sp>
          <p:nvSpPr>
            <p:cNvPr id="22616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94" name="Rectangle 104"/>
          <p:cNvSpPr>
            <a:spLocks noChangeArrowheads="1"/>
          </p:cNvSpPr>
          <p:nvPr/>
        </p:nvSpPr>
        <p:spPr bwMode="auto">
          <a:xfrm rot="-840439">
            <a:off x="3448050" y="36115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05"/>
          <p:cNvGrpSpPr>
            <a:grpSpLocks/>
          </p:cNvGrpSpPr>
          <p:nvPr/>
        </p:nvGrpSpPr>
        <p:grpSpPr bwMode="auto">
          <a:xfrm rot="20759561" flipV="1">
            <a:off x="4048125" y="3463925"/>
            <a:ext cx="228600" cy="609600"/>
            <a:chOff x="1296" y="2592"/>
            <a:chExt cx="144" cy="384"/>
          </a:xfrm>
        </p:grpSpPr>
        <p:sp>
          <p:nvSpPr>
            <p:cNvPr id="22614" name="Rectangle 10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10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 rot="20759561" flipV="1">
            <a:off x="2865438" y="3757613"/>
            <a:ext cx="228600" cy="609600"/>
            <a:chOff x="1296" y="2592"/>
            <a:chExt cx="144" cy="384"/>
          </a:xfrm>
        </p:grpSpPr>
        <p:sp>
          <p:nvSpPr>
            <p:cNvPr id="22612" name="Rectangle 10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11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11"/>
          <p:cNvGrpSpPr>
            <a:grpSpLocks/>
          </p:cNvGrpSpPr>
          <p:nvPr/>
        </p:nvGrpSpPr>
        <p:grpSpPr bwMode="auto">
          <a:xfrm rot="20759561" flipV="1">
            <a:off x="2274888" y="3905250"/>
            <a:ext cx="228600" cy="609600"/>
            <a:chOff x="1296" y="2592"/>
            <a:chExt cx="144" cy="384"/>
          </a:xfrm>
        </p:grpSpPr>
        <p:sp>
          <p:nvSpPr>
            <p:cNvPr id="22610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14"/>
          <p:cNvGrpSpPr>
            <a:grpSpLocks/>
          </p:cNvGrpSpPr>
          <p:nvPr/>
        </p:nvGrpSpPr>
        <p:grpSpPr bwMode="auto">
          <a:xfrm rot="20759561" flipV="1">
            <a:off x="5232400" y="3168650"/>
            <a:ext cx="228600" cy="609600"/>
            <a:chOff x="1296" y="2592"/>
            <a:chExt cx="144" cy="384"/>
          </a:xfrm>
        </p:grpSpPr>
        <p:sp>
          <p:nvSpPr>
            <p:cNvPr id="22608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 rot="20759561" flipV="1">
            <a:off x="6710363" y="2798763"/>
            <a:ext cx="228600" cy="609600"/>
            <a:chOff x="1296" y="2592"/>
            <a:chExt cx="144" cy="384"/>
          </a:xfrm>
        </p:grpSpPr>
        <p:sp>
          <p:nvSpPr>
            <p:cNvPr id="22606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00" name="Rectangle 120"/>
          <p:cNvSpPr>
            <a:spLocks noChangeArrowheads="1"/>
          </p:cNvSpPr>
          <p:nvPr/>
        </p:nvSpPr>
        <p:spPr bwMode="auto">
          <a:xfrm rot="-840439">
            <a:off x="2560638" y="38338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1" name="Rectangle 121"/>
          <p:cNvSpPr>
            <a:spLocks noChangeArrowheads="1"/>
          </p:cNvSpPr>
          <p:nvPr/>
        </p:nvSpPr>
        <p:spPr bwMode="auto">
          <a:xfrm rot="-840439">
            <a:off x="4926013" y="32432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2" name="Rectangle 122"/>
          <p:cNvSpPr>
            <a:spLocks noChangeArrowheads="1"/>
          </p:cNvSpPr>
          <p:nvPr/>
        </p:nvSpPr>
        <p:spPr bwMode="auto">
          <a:xfrm rot="-840439">
            <a:off x="5813425" y="30210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3" name="Rectangle 123"/>
          <p:cNvSpPr>
            <a:spLocks noChangeArrowheads="1"/>
          </p:cNvSpPr>
          <p:nvPr/>
        </p:nvSpPr>
        <p:spPr bwMode="auto">
          <a:xfrm rot="-840439">
            <a:off x="6996113" y="2727325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4" name="Rectangle 124"/>
          <p:cNvSpPr>
            <a:spLocks noChangeArrowheads="1"/>
          </p:cNvSpPr>
          <p:nvPr/>
        </p:nvSpPr>
        <p:spPr bwMode="auto">
          <a:xfrm rot="-840439">
            <a:off x="7292975" y="26527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5" name="Rectangle 125"/>
          <p:cNvSpPr>
            <a:spLocks noChangeArrowheads="1"/>
          </p:cNvSpPr>
          <p:nvPr/>
        </p:nvSpPr>
        <p:spPr bwMode="auto">
          <a:xfrm rot="-840439">
            <a:off x="790575" y="3062288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51931"/>
            <a:ext cx="1954306" cy="25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9" name="Picture 11" descr="growth_horm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2933700" y="2882054"/>
            <a:ext cx="1188244" cy="168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14300" y="6096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/>
              <a:t>Bodies are made up of cells</a:t>
            </a:r>
          </a:p>
          <a:p>
            <a:pPr marL="914400" lvl="1" indent="-457200">
              <a:spcBef>
                <a:spcPct val="20000"/>
              </a:spcBef>
              <a:buClr>
                <a:srgbClr val="0F116A"/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/>
              <a:t>All cells run on a set of instructions or CODES spelled out in DNA (read every 3 bases- </a:t>
            </a:r>
            <a:r>
              <a:rPr lang="en-US" sz="2800" dirty="0" err="1" smtClean="0"/>
              <a:t>codon</a:t>
            </a:r>
            <a:r>
              <a:rPr lang="en-US" sz="2800" dirty="0" smtClean="0"/>
              <a:t>)</a:t>
            </a:r>
          </a:p>
          <a:p>
            <a:pPr lvl="1">
              <a:spcBef>
                <a:spcPct val="20000"/>
              </a:spcBef>
              <a:buClr>
                <a:srgbClr val="0F116A"/>
              </a:buClr>
              <a:buSzPct val="120000"/>
            </a:pPr>
            <a:endParaRPr lang="en-US" sz="3000" b="1" dirty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0698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ym typeface="Symbol" pitchFamily="18" charset="2"/>
              </a:rPr>
              <a:t>DNA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 Proteins  Cells  </a:t>
            </a:r>
            <a:r>
              <a:rPr lang="en-US" b="1" dirty="0" smtClean="0"/>
              <a:t>Bodies 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1916113" y="3752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4381500" y="3469852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5888038" y="2667000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61" name="AutoShape 13"/>
          <p:cNvSpPr>
            <a:spLocks noChangeArrowheads="1"/>
          </p:cNvSpPr>
          <p:nvPr/>
        </p:nvSpPr>
        <p:spPr bwMode="auto">
          <a:xfrm rot="8546186">
            <a:off x="5378245" y="4825712"/>
            <a:ext cx="992994" cy="309674"/>
          </a:xfrm>
          <a:prstGeom prst="rightArrow">
            <a:avLst>
              <a:gd name="adj1" fmla="val 50000"/>
              <a:gd name="adj2" fmla="val 13789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7"/>
          <p:cNvSpPr>
            <a:spLocks noChangeArrowheads="1"/>
          </p:cNvSpPr>
          <p:nvPr/>
        </p:nvSpPr>
        <p:spPr bwMode="auto">
          <a:xfrm>
            <a:off x="5359400" y="5511800"/>
            <a:ext cx="3708400" cy="7429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DNA gets all the glory,</a:t>
            </a:r>
            <a:br>
              <a:rPr lang="en-US" sz="2200" b="1">
                <a:solidFill>
                  <a:srgbClr val="000000"/>
                </a:solidFill>
              </a:rPr>
            </a:br>
            <a:r>
              <a:rPr lang="en-US" sz="2200" b="1">
                <a:solidFill>
                  <a:srgbClr val="000000"/>
                </a:solidFill>
              </a:rPr>
              <a:t>Proteins do all the work</a:t>
            </a:r>
          </a:p>
        </p:txBody>
      </p:sp>
      <p:pic>
        <p:nvPicPr>
          <p:cNvPr id="13326" name="Picture 2" descr="10_F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2" y="4387748"/>
            <a:ext cx="1455737" cy="208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0" y="990600"/>
            <a:ext cx="7162800" cy="1371600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200" b="1" dirty="0" smtClean="0">
                <a:solidFill>
                  <a:srgbClr val="FF0000"/>
                </a:solidFill>
              </a:rPr>
              <a:t>Protein synthesis- </a:t>
            </a:r>
            <a:r>
              <a:rPr lang="en-US" sz="2800" dirty="0" smtClean="0">
                <a:solidFill>
                  <a:schemeClr val="bg1"/>
                </a:solidFill>
              </a:rPr>
              <a:t>using the information from our DNA to build proteins</a:t>
            </a:r>
          </a:p>
        </p:txBody>
      </p:sp>
    </p:spTree>
    <p:extLst>
      <p:ext uri="{BB962C8B-B14F-4D97-AF65-F5344CB8AC3E}">
        <p14:creationId xmlns:p14="http://schemas.microsoft.com/office/powerpoint/2010/main" val="15589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66800" y="4724400"/>
            <a:ext cx="10668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76600" y="4953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478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1143000" y="5029200"/>
            <a:ext cx="228600" cy="609600"/>
            <a:chOff x="1776" y="2592"/>
            <a:chExt cx="144" cy="384"/>
          </a:xfrm>
        </p:grpSpPr>
        <p:sp>
          <p:nvSpPr>
            <p:cNvPr id="23722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3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Rectangle 9"/>
          <p:cNvSpPr>
            <a:spLocks noGrp="1" noChangeArrowheads="1"/>
          </p:cNvSpPr>
          <p:nvPr>
            <p:ph type="title"/>
          </p:nvPr>
        </p:nvSpPr>
        <p:spPr>
          <a:xfrm>
            <a:off x="266700" y="747713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Match RNA bases to DNA bases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066800" y="6096000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1447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143000" y="5410200"/>
            <a:ext cx="228600" cy="609600"/>
            <a:chOff x="1296" y="2592"/>
            <a:chExt cx="144" cy="384"/>
          </a:xfrm>
        </p:grpSpPr>
        <p:sp>
          <p:nvSpPr>
            <p:cNvPr id="23720" name="Rectangle 1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1" name="Oval 1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1752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057400" y="5410200"/>
            <a:ext cx="228600" cy="609600"/>
            <a:chOff x="1296" y="2592"/>
            <a:chExt cx="144" cy="384"/>
          </a:xfrm>
        </p:grpSpPr>
        <p:sp>
          <p:nvSpPr>
            <p:cNvPr id="23718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9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10800000" flipH="1" flipV="1">
            <a:off x="2362200" y="5410200"/>
            <a:ext cx="228600" cy="609600"/>
            <a:chOff x="1776" y="2592"/>
            <a:chExt cx="144" cy="384"/>
          </a:xfrm>
        </p:grpSpPr>
        <p:sp>
          <p:nvSpPr>
            <p:cNvPr id="23716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7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886200" y="5410200"/>
            <a:ext cx="228600" cy="609600"/>
            <a:chOff x="1296" y="2592"/>
            <a:chExt cx="144" cy="384"/>
          </a:xfrm>
        </p:grpSpPr>
        <p:sp>
          <p:nvSpPr>
            <p:cNvPr id="23714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5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 rot="10800000" flipH="1" flipV="1">
            <a:off x="2971800" y="5410200"/>
            <a:ext cx="228600" cy="609600"/>
            <a:chOff x="1776" y="2592"/>
            <a:chExt cx="144" cy="384"/>
          </a:xfrm>
        </p:grpSpPr>
        <p:sp>
          <p:nvSpPr>
            <p:cNvPr id="23712" name="Rectangle 2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3" name="Oval 2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800600" y="5410200"/>
            <a:ext cx="228600" cy="609600"/>
            <a:chOff x="1296" y="2592"/>
            <a:chExt cx="144" cy="384"/>
          </a:xfrm>
        </p:grpSpPr>
        <p:sp>
          <p:nvSpPr>
            <p:cNvPr id="23710" name="Rectangle 2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1" name="Oval 3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Rectangle 31"/>
          <p:cNvSpPr>
            <a:spLocks noChangeArrowheads="1"/>
          </p:cNvSpPr>
          <p:nvPr/>
        </p:nvSpPr>
        <p:spPr bwMode="auto">
          <a:xfrm>
            <a:off x="3581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32"/>
          <p:cNvSpPr>
            <a:spLocks noChangeArrowheads="1"/>
          </p:cNvSpPr>
          <p:nvPr/>
        </p:nvSpPr>
        <p:spPr bwMode="auto">
          <a:xfrm>
            <a:off x="2667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 rot="10800000" flipH="1" flipV="1">
            <a:off x="4191000" y="5410200"/>
            <a:ext cx="228600" cy="609600"/>
            <a:chOff x="1776" y="2592"/>
            <a:chExt cx="144" cy="384"/>
          </a:xfrm>
        </p:grpSpPr>
        <p:sp>
          <p:nvSpPr>
            <p:cNvPr id="23708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9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2" name="Rectangle 36"/>
          <p:cNvSpPr>
            <a:spLocks noChangeArrowheads="1"/>
          </p:cNvSpPr>
          <p:nvPr/>
        </p:nvSpPr>
        <p:spPr bwMode="auto">
          <a:xfrm>
            <a:off x="4495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37"/>
          <p:cNvSpPr>
            <a:spLocks noChangeArrowheads="1"/>
          </p:cNvSpPr>
          <p:nvPr/>
        </p:nvSpPr>
        <p:spPr bwMode="auto">
          <a:xfrm>
            <a:off x="3276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38"/>
          <p:cNvSpPr>
            <a:spLocks noChangeArrowheads="1"/>
          </p:cNvSpPr>
          <p:nvPr/>
        </p:nvSpPr>
        <p:spPr bwMode="auto">
          <a:xfrm>
            <a:off x="5105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 rot="10800000" flipH="1" flipV="1">
            <a:off x="5410200" y="5410200"/>
            <a:ext cx="228600" cy="609600"/>
            <a:chOff x="1776" y="2592"/>
            <a:chExt cx="144" cy="384"/>
          </a:xfrm>
        </p:grpSpPr>
        <p:sp>
          <p:nvSpPr>
            <p:cNvPr id="23706" name="Rectangle 4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7" name="Oval 4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715000" y="5410200"/>
            <a:ext cx="228600" cy="609600"/>
            <a:chOff x="1296" y="2592"/>
            <a:chExt cx="144" cy="384"/>
          </a:xfrm>
        </p:grpSpPr>
        <p:sp>
          <p:nvSpPr>
            <p:cNvPr id="23704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5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7" name="Rectangle 45"/>
          <p:cNvSpPr>
            <a:spLocks noChangeArrowheads="1"/>
          </p:cNvSpPr>
          <p:nvPr/>
        </p:nvSpPr>
        <p:spPr bwMode="auto">
          <a:xfrm>
            <a:off x="6019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629400" y="5410200"/>
            <a:ext cx="228600" cy="609600"/>
            <a:chOff x="1296" y="2592"/>
            <a:chExt cx="144" cy="384"/>
          </a:xfrm>
        </p:grpSpPr>
        <p:sp>
          <p:nvSpPr>
            <p:cNvPr id="23702" name="Rectangle 4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3" name="Oval 4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9" name="Rectangle 49"/>
          <p:cNvSpPr>
            <a:spLocks noChangeArrowheads="1"/>
          </p:cNvSpPr>
          <p:nvPr/>
        </p:nvSpPr>
        <p:spPr bwMode="auto">
          <a:xfrm>
            <a:off x="6324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50"/>
          <p:cNvGrpSpPr>
            <a:grpSpLocks/>
          </p:cNvGrpSpPr>
          <p:nvPr/>
        </p:nvGrpSpPr>
        <p:grpSpPr bwMode="auto">
          <a:xfrm rot="10800000" flipH="1" flipV="1">
            <a:off x="6934200" y="5410200"/>
            <a:ext cx="228600" cy="609600"/>
            <a:chOff x="1776" y="2592"/>
            <a:chExt cx="144" cy="384"/>
          </a:xfrm>
        </p:grpSpPr>
        <p:sp>
          <p:nvSpPr>
            <p:cNvPr id="23700" name="Rectangle 5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1" name="Oval 5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1" name="Rectangle 53"/>
          <p:cNvSpPr>
            <a:spLocks noChangeArrowheads="1"/>
          </p:cNvSpPr>
          <p:nvPr/>
        </p:nvSpPr>
        <p:spPr bwMode="auto">
          <a:xfrm>
            <a:off x="7239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54"/>
          <p:cNvSpPr>
            <a:spLocks noChangeArrowheads="1"/>
          </p:cNvSpPr>
          <p:nvPr/>
        </p:nvSpPr>
        <p:spPr bwMode="auto">
          <a:xfrm>
            <a:off x="7543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55"/>
          <p:cNvSpPr>
            <a:spLocks noChangeArrowheads="1"/>
          </p:cNvSpPr>
          <p:nvPr/>
        </p:nvSpPr>
        <p:spPr bwMode="auto">
          <a:xfrm>
            <a:off x="7848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8153400" y="5410200"/>
            <a:ext cx="228600" cy="609600"/>
            <a:chOff x="1296" y="2592"/>
            <a:chExt cx="144" cy="384"/>
          </a:xfrm>
        </p:grpSpPr>
        <p:sp>
          <p:nvSpPr>
            <p:cNvPr id="23698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9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5" name="Rectangle 59"/>
          <p:cNvSpPr>
            <a:spLocks noChangeArrowheads="1"/>
          </p:cNvSpPr>
          <p:nvPr/>
        </p:nvSpPr>
        <p:spPr bwMode="auto">
          <a:xfrm>
            <a:off x="7772400" y="1981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60"/>
          <p:cNvSpPr>
            <a:spLocks noChangeArrowheads="1"/>
          </p:cNvSpPr>
          <p:nvPr/>
        </p:nvSpPr>
        <p:spPr bwMode="auto">
          <a:xfrm>
            <a:off x="8763000" y="3352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61"/>
          <p:cNvSpPr>
            <a:spLocks noChangeArrowheads="1"/>
          </p:cNvSpPr>
          <p:nvPr/>
        </p:nvSpPr>
        <p:spPr bwMode="auto">
          <a:xfrm>
            <a:off x="4495800" y="4114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 flipV="1">
            <a:off x="7467600" y="3352800"/>
            <a:ext cx="228600" cy="609600"/>
            <a:chOff x="1296" y="2592"/>
            <a:chExt cx="144" cy="384"/>
          </a:xfrm>
        </p:grpSpPr>
        <p:sp>
          <p:nvSpPr>
            <p:cNvPr id="23696" name="Rectangle 6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7" name="Oval 6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 rot="10800000" flipH="1">
            <a:off x="8001000" y="3657600"/>
            <a:ext cx="228600" cy="609600"/>
            <a:chOff x="1776" y="2592"/>
            <a:chExt cx="144" cy="384"/>
          </a:xfrm>
        </p:grpSpPr>
        <p:sp>
          <p:nvSpPr>
            <p:cNvPr id="23694" name="Rectangle 6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5" name="Oval 6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 flipV="1">
            <a:off x="6553200" y="2209800"/>
            <a:ext cx="228600" cy="609600"/>
            <a:chOff x="1296" y="2592"/>
            <a:chExt cx="144" cy="384"/>
          </a:xfrm>
        </p:grpSpPr>
        <p:sp>
          <p:nvSpPr>
            <p:cNvPr id="23692" name="Rectangle 6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3" name="Oval 7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 flipV="1">
            <a:off x="7467600" y="2438400"/>
            <a:ext cx="228600" cy="609600"/>
            <a:chOff x="1296" y="2592"/>
            <a:chExt cx="144" cy="384"/>
          </a:xfrm>
        </p:grpSpPr>
        <p:sp>
          <p:nvSpPr>
            <p:cNvPr id="23690" name="Rectangle 7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1" name="Oval 7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 rot="10800000" flipH="1">
            <a:off x="7086600" y="3352800"/>
            <a:ext cx="228600" cy="609600"/>
            <a:chOff x="1776" y="2592"/>
            <a:chExt cx="144" cy="384"/>
          </a:xfrm>
        </p:grpSpPr>
        <p:sp>
          <p:nvSpPr>
            <p:cNvPr id="23688" name="Rectangle 7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9" name="Oval 7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77"/>
          <p:cNvGrpSpPr>
            <a:grpSpLocks/>
          </p:cNvGrpSpPr>
          <p:nvPr/>
        </p:nvGrpSpPr>
        <p:grpSpPr bwMode="auto">
          <a:xfrm rot="10800000" flipH="1">
            <a:off x="8382000" y="3200400"/>
            <a:ext cx="228600" cy="609600"/>
            <a:chOff x="1776" y="2592"/>
            <a:chExt cx="144" cy="384"/>
          </a:xfrm>
        </p:grpSpPr>
        <p:sp>
          <p:nvSpPr>
            <p:cNvPr id="23686" name="Rectangle 7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7" name="Oval 7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4" name="Rectangle 80"/>
          <p:cNvSpPr>
            <a:spLocks noChangeArrowheads="1"/>
          </p:cNvSpPr>
          <p:nvPr/>
        </p:nvSpPr>
        <p:spPr bwMode="auto">
          <a:xfrm>
            <a:off x="7772400" y="2819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81"/>
          <p:cNvSpPr>
            <a:spLocks noChangeArrowheads="1"/>
          </p:cNvSpPr>
          <p:nvPr/>
        </p:nvSpPr>
        <p:spPr bwMode="auto">
          <a:xfrm>
            <a:off x="8229600" y="2590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82"/>
          <p:cNvGrpSpPr>
            <a:grpSpLocks/>
          </p:cNvGrpSpPr>
          <p:nvPr/>
        </p:nvGrpSpPr>
        <p:grpSpPr bwMode="auto">
          <a:xfrm flipV="1">
            <a:off x="8077200" y="1371600"/>
            <a:ext cx="228600" cy="609600"/>
            <a:chOff x="1296" y="2592"/>
            <a:chExt cx="144" cy="384"/>
          </a:xfrm>
        </p:grpSpPr>
        <p:sp>
          <p:nvSpPr>
            <p:cNvPr id="23684" name="Rectangle 8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5" name="Oval 8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 rot="10800000" flipH="1">
            <a:off x="8382000" y="1905000"/>
            <a:ext cx="228600" cy="609600"/>
            <a:chOff x="1776" y="2592"/>
            <a:chExt cx="144" cy="384"/>
          </a:xfrm>
        </p:grpSpPr>
        <p:sp>
          <p:nvSpPr>
            <p:cNvPr id="23682" name="Rectangle 8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3" name="Oval 8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8" name="Rectangle 88"/>
          <p:cNvSpPr>
            <a:spLocks noChangeArrowheads="1"/>
          </p:cNvSpPr>
          <p:nvPr/>
        </p:nvSpPr>
        <p:spPr bwMode="auto">
          <a:xfrm>
            <a:off x="7086600" y="2362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89"/>
          <p:cNvGrpSpPr>
            <a:grpSpLocks/>
          </p:cNvGrpSpPr>
          <p:nvPr/>
        </p:nvGrpSpPr>
        <p:grpSpPr bwMode="auto">
          <a:xfrm flipV="1">
            <a:off x="8686800" y="2438400"/>
            <a:ext cx="228600" cy="609600"/>
            <a:chOff x="1296" y="2592"/>
            <a:chExt cx="144" cy="384"/>
          </a:xfrm>
        </p:grpSpPr>
        <p:sp>
          <p:nvSpPr>
            <p:cNvPr id="23680" name="Rectangle 9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1" name="Oval 9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0" name="Rectangle 92"/>
          <p:cNvSpPr>
            <a:spLocks noChangeArrowheads="1"/>
          </p:cNvSpPr>
          <p:nvPr/>
        </p:nvSpPr>
        <p:spPr bwMode="auto">
          <a:xfrm>
            <a:off x="6934200" y="167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93"/>
          <p:cNvGrpSpPr>
            <a:grpSpLocks/>
          </p:cNvGrpSpPr>
          <p:nvPr/>
        </p:nvGrpSpPr>
        <p:grpSpPr bwMode="auto">
          <a:xfrm rot="10800000" flipH="1">
            <a:off x="3886200" y="4572000"/>
            <a:ext cx="228600" cy="609600"/>
            <a:chOff x="1776" y="2592"/>
            <a:chExt cx="144" cy="384"/>
          </a:xfrm>
        </p:grpSpPr>
        <p:sp>
          <p:nvSpPr>
            <p:cNvPr id="23678" name="Rectangle 9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9" name="Oval 9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2" name="Rectangle 96"/>
          <p:cNvSpPr>
            <a:spLocks noChangeArrowheads="1"/>
          </p:cNvSpPr>
          <p:nvPr/>
        </p:nvSpPr>
        <p:spPr bwMode="auto">
          <a:xfrm>
            <a:off x="3581400" y="48006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97"/>
          <p:cNvGrpSpPr>
            <a:grpSpLocks/>
          </p:cNvGrpSpPr>
          <p:nvPr/>
        </p:nvGrpSpPr>
        <p:grpSpPr bwMode="auto">
          <a:xfrm flipV="1">
            <a:off x="4191000" y="4267200"/>
            <a:ext cx="228600" cy="609600"/>
            <a:chOff x="1296" y="2592"/>
            <a:chExt cx="144" cy="384"/>
          </a:xfrm>
        </p:grpSpPr>
        <p:sp>
          <p:nvSpPr>
            <p:cNvPr id="23676" name="Rectangle 9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7" name="Oval 9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4" name="Rectangle 100"/>
          <p:cNvSpPr>
            <a:spLocks noChangeArrowheads="1"/>
          </p:cNvSpPr>
          <p:nvPr/>
        </p:nvSpPr>
        <p:spPr bwMode="auto">
          <a:xfrm>
            <a:off x="6781800" y="28956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01"/>
          <p:cNvGrpSpPr>
            <a:grpSpLocks/>
          </p:cNvGrpSpPr>
          <p:nvPr/>
        </p:nvGrpSpPr>
        <p:grpSpPr bwMode="auto">
          <a:xfrm rot="10800000" flipH="1">
            <a:off x="4800600" y="3810000"/>
            <a:ext cx="228600" cy="609600"/>
            <a:chOff x="1776" y="2592"/>
            <a:chExt cx="144" cy="384"/>
          </a:xfrm>
        </p:grpSpPr>
        <p:sp>
          <p:nvSpPr>
            <p:cNvPr id="23674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6" name="Rectangle 104"/>
          <p:cNvSpPr>
            <a:spLocks noChangeArrowheads="1"/>
          </p:cNvSpPr>
          <p:nvPr/>
        </p:nvSpPr>
        <p:spPr bwMode="auto">
          <a:xfrm>
            <a:off x="5105400" y="3581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AutoShape 105"/>
          <p:cNvSpPr>
            <a:spLocks noChangeArrowheads="1"/>
          </p:cNvSpPr>
          <p:nvPr/>
        </p:nvSpPr>
        <p:spPr bwMode="auto">
          <a:xfrm>
            <a:off x="6096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6"/>
          <p:cNvSpPr>
            <a:spLocks noChangeArrowheads="1"/>
          </p:cNvSpPr>
          <p:nvPr/>
        </p:nvSpPr>
        <p:spPr bwMode="auto">
          <a:xfrm>
            <a:off x="7391400" y="1524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07"/>
          <p:cNvGrpSpPr>
            <a:grpSpLocks/>
          </p:cNvGrpSpPr>
          <p:nvPr/>
        </p:nvGrpSpPr>
        <p:grpSpPr bwMode="auto">
          <a:xfrm rot="10800000" flipH="1">
            <a:off x="7772400" y="1219200"/>
            <a:ext cx="228600" cy="609600"/>
            <a:chOff x="1776" y="2592"/>
            <a:chExt cx="144" cy="384"/>
          </a:xfrm>
        </p:grpSpPr>
        <p:sp>
          <p:nvSpPr>
            <p:cNvPr id="23672" name="Rectangle 10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Oval 10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11" name="Text Box 111"/>
          <p:cNvSpPr txBox="1">
            <a:spLocks noChangeArrowheads="1"/>
          </p:cNvSpPr>
          <p:nvPr/>
        </p:nvSpPr>
        <p:spPr bwMode="auto">
          <a:xfrm>
            <a:off x="4129088" y="4419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2" name="Text Box 112"/>
          <p:cNvSpPr txBox="1">
            <a:spLocks noChangeArrowheads="1"/>
          </p:cNvSpPr>
          <p:nvPr/>
        </p:nvSpPr>
        <p:spPr bwMode="auto">
          <a:xfrm>
            <a:off x="4129088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3" name="Text Box 113"/>
          <p:cNvSpPr txBox="1">
            <a:spLocks noChangeArrowheads="1"/>
          </p:cNvSpPr>
          <p:nvPr/>
        </p:nvSpPr>
        <p:spPr bwMode="auto">
          <a:xfrm>
            <a:off x="4422775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4" name="Text Box 114"/>
          <p:cNvSpPr txBox="1">
            <a:spLocks noChangeArrowheads="1"/>
          </p:cNvSpPr>
          <p:nvPr/>
        </p:nvSpPr>
        <p:spPr bwMode="auto">
          <a:xfrm>
            <a:off x="7773988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5" name="Text Box 115"/>
          <p:cNvSpPr txBox="1">
            <a:spLocks noChangeArrowheads="1"/>
          </p:cNvSpPr>
          <p:nvPr/>
        </p:nvSpPr>
        <p:spPr bwMode="auto">
          <a:xfrm>
            <a:off x="6254750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6" name="Text Box 116"/>
          <p:cNvSpPr txBox="1">
            <a:spLocks noChangeArrowheads="1"/>
          </p:cNvSpPr>
          <p:nvPr/>
        </p:nvSpPr>
        <p:spPr bwMode="auto">
          <a:xfrm>
            <a:off x="3203575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7" name="Text Box 117"/>
          <p:cNvSpPr txBox="1">
            <a:spLocks noChangeArrowheads="1"/>
          </p:cNvSpPr>
          <p:nvPr/>
        </p:nvSpPr>
        <p:spPr bwMode="auto">
          <a:xfrm>
            <a:off x="1684338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8" name="Text Box 118"/>
          <p:cNvSpPr txBox="1">
            <a:spLocks noChangeArrowheads="1"/>
          </p:cNvSpPr>
          <p:nvPr/>
        </p:nvSpPr>
        <p:spPr bwMode="auto">
          <a:xfrm>
            <a:off x="1384300" y="56118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19" name="Text Box 119"/>
          <p:cNvSpPr txBox="1">
            <a:spLocks noChangeArrowheads="1"/>
          </p:cNvSpPr>
          <p:nvPr/>
        </p:nvSpPr>
        <p:spPr bwMode="auto">
          <a:xfrm>
            <a:off x="1092200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0" name="Text Box 120"/>
          <p:cNvSpPr txBox="1">
            <a:spLocks noChangeArrowheads="1"/>
          </p:cNvSpPr>
          <p:nvPr/>
        </p:nvSpPr>
        <p:spPr bwMode="auto">
          <a:xfrm>
            <a:off x="1993900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1" name="Text Box 121"/>
          <p:cNvSpPr txBox="1">
            <a:spLocks noChangeArrowheads="1"/>
          </p:cNvSpPr>
          <p:nvPr/>
        </p:nvSpPr>
        <p:spPr bwMode="auto">
          <a:xfrm>
            <a:off x="2293938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2" name="Text Box 122"/>
          <p:cNvSpPr txBox="1">
            <a:spLocks noChangeArrowheads="1"/>
          </p:cNvSpPr>
          <p:nvPr/>
        </p:nvSpPr>
        <p:spPr bwMode="auto">
          <a:xfrm>
            <a:off x="2595563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3" name="Text Box 123"/>
          <p:cNvSpPr txBox="1">
            <a:spLocks noChangeArrowheads="1"/>
          </p:cNvSpPr>
          <p:nvPr/>
        </p:nvSpPr>
        <p:spPr bwMode="auto">
          <a:xfrm>
            <a:off x="2897188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4" name="Text Box 124"/>
          <p:cNvSpPr txBox="1">
            <a:spLocks noChangeArrowheads="1"/>
          </p:cNvSpPr>
          <p:nvPr/>
        </p:nvSpPr>
        <p:spPr bwMode="auto">
          <a:xfrm>
            <a:off x="3511550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5" name="Text Box 125"/>
          <p:cNvSpPr txBox="1">
            <a:spLocks noChangeArrowheads="1"/>
          </p:cNvSpPr>
          <p:nvPr/>
        </p:nvSpPr>
        <p:spPr bwMode="auto">
          <a:xfrm>
            <a:off x="3827463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6" name="Text Box 126"/>
          <p:cNvSpPr txBox="1">
            <a:spLocks noChangeArrowheads="1"/>
          </p:cNvSpPr>
          <p:nvPr/>
        </p:nvSpPr>
        <p:spPr bwMode="auto">
          <a:xfrm>
            <a:off x="4743450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7" name="Text Box 127"/>
          <p:cNvSpPr txBox="1">
            <a:spLocks noChangeArrowheads="1"/>
          </p:cNvSpPr>
          <p:nvPr/>
        </p:nvSpPr>
        <p:spPr bwMode="auto">
          <a:xfrm>
            <a:off x="5659438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8" name="Text Box 128"/>
          <p:cNvSpPr txBox="1">
            <a:spLocks noChangeArrowheads="1"/>
          </p:cNvSpPr>
          <p:nvPr/>
        </p:nvSpPr>
        <p:spPr bwMode="auto">
          <a:xfrm>
            <a:off x="6575425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29" name="Text Box 129"/>
          <p:cNvSpPr txBox="1">
            <a:spLocks noChangeArrowheads="1"/>
          </p:cNvSpPr>
          <p:nvPr/>
        </p:nvSpPr>
        <p:spPr bwMode="auto">
          <a:xfrm>
            <a:off x="8107363" y="5611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T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0" name="Text Box 130"/>
          <p:cNvSpPr txBox="1">
            <a:spLocks noChangeArrowheads="1"/>
          </p:cNvSpPr>
          <p:nvPr/>
        </p:nvSpPr>
        <p:spPr bwMode="auto">
          <a:xfrm>
            <a:off x="5057775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1" name="Text Box 131"/>
          <p:cNvSpPr txBox="1">
            <a:spLocks noChangeArrowheads="1"/>
          </p:cNvSpPr>
          <p:nvPr/>
        </p:nvSpPr>
        <p:spPr bwMode="auto">
          <a:xfrm>
            <a:off x="5973763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2" name="Text Box 132"/>
          <p:cNvSpPr txBox="1">
            <a:spLocks noChangeArrowheads="1"/>
          </p:cNvSpPr>
          <p:nvPr/>
        </p:nvSpPr>
        <p:spPr bwMode="auto">
          <a:xfrm>
            <a:off x="7191375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3" name="Text Box 133"/>
          <p:cNvSpPr txBox="1">
            <a:spLocks noChangeArrowheads="1"/>
          </p:cNvSpPr>
          <p:nvPr/>
        </p:nvSpPr>
        <p:spPr bwMode="auto">
          <a:xfrm>
            <a:off x="7493000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4" name="Text Box 134"/>
          <p:cNvSpPr txBox="1">
            <a:spLocks noChangeArrowheads="1"/>
          </p:cNvSpPr>
          <p:nvPr/>
        </p:nvSpPr>
        <p:spPr bwMode="auto">
          <a:xfrm>
            <a:off x="5348288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5" name="Text Box 135"/>
          <p:cNvSpPr txBox="1">
            <a:spLocks noChangeArrowheads="1"/>
          </p:cNvSpPr>
          <p:nvPr/>
        </p:nvSpPr>
        <p:spPr bwMode="auto">
          <a:xfrm>
            <a:off x="6867525" y="56118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6" name="Text Box 136"/>
          <p:cNvSpPr txBox="1">
            <a:spLocks noChangeArrowheads="1"/>
          </p:cNvSpPr>
          <p:nvPr/>
        </p:nvSpPr>
        <p:spPr bwMode="auto">
          <a:xfrm>
            <a:off x="7402513" y="35004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7" name="Text Box 137"/>
          <p:cNvSpPr txBox="1">
            <a:spLocks noChangeArrowheads="1"/>
          </p:cNvSpPr>
          <p:nvPr/>
        </p:nvSpPr>
        <p:spPr bwMode="auto">
          <a:xfrm>
            <a:off x="6497638" y="23733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8" name="Text Box 138"/>
          <p:cNvSpPr txBox="1">
            <a:spLocks noChangeArrowheads="1"/>
          </p:cNvSpPr>
          <p:nvPr/>
        </p:nvSpPr>
        <p:spPr bwMode="auto">
          <a:xfrm>
            <a:off x="7400925" y="26352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39" name="Text Box 139"/>
          <p:cNvSpPr txBox="1">
            <a:spLocks noChangeArrowheads="1"/>
          </p:cNvSpPr>
          <p:nvPr/>
        </p:nvSpPr>
        <p:spPr bwMode="auto">
          <a:xfrm>
            <a:off x="8016875" y="15906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0" name="Text Box 140"/>
          <p:cNvSpPr txBox="1">
            <a:spLocks noChangeArrowheads="1"/>
          </p:cNvSpPr>
          <p:nvPr/>
        </p:nvSpPr>
        <p:spPr bwMode="auto">
          <a:xfrm>
            <a:off x="8616950" y="26384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U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1" name="Text Box 141"/>
          <p:cNvSpPr txBox="1">
            <a:spLocks noChangeArrowheads="1"/>
          </p:cNvSpPr>
          <p:nvPr/>
        </p:nvSpPr>
        <p:spPr bwMode="auto">
          <a:xfrm>
            <a:off x="3506788" y="49307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2" name="Text Box 142"/>
          <p:cNvSpPr txBox="1">
            <a:spLocks noChangeArrowheads="1"/>
          </p:cNvSpPr>
          <p:nvPr/>
        </p:nvSpPr>
        <p:spPr bwMode="auto">
          <a:xfrm>
            <a:off x="5026025" y="37274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3" name="Text Box 143"/>
          <p:cNvSpPr txBox="1">
            <a:spLocks noChangeArrowheads="1"/>
          </p:cNvSpPr>
          <p:nvPr/>
        </p:nvSpPr>
        <p:spPr bwMode="auto">
          <a:xfrm>
            <a:off x="3827463" y="45942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4" name="Text Box 144"/>
          <p:cNvSpPr txBox="1">
            <a:spLocks noChangeArrowheads="1"/>
          </p:cNvSpPr>
          <p:nvPr/>
        </p:nvSpPr>
        <p:spPr bwMode="auto">
          <a:xfrm>
            <a:off x="4741863" y="37814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5" name="Text Box 145"/>
          <p:cNvSpPr txBox="1">
            <a:spLocks noChangeArrowheads="1"/>
          </p:cNvSpPr>
          <p:nvPr/>
        </p:nvSpPr>
        <p:spPr bwMode="auto">
          <a:xfrm>
            <a:off x="1076325" y="501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6" name="Text Box 146"/>
          <p:cNvSpPr txBox="1">
            <a:spLocks noChangeArrowheads="1"/>
          </p:cNvSpPr>
          <p:nvPr/>
        </p:nvSpPr>
        <p:spPr bwMode="auto">
          <a:xfrm>
            <a:off x="1389063" y="50101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47" name="Text Box 147"/>
          <p:cNvSpPr txBox="1">
            <a:spLocks noChangeArrowheads="1"/>
          </p:cNvSpPr>
          <p:nvPr/>
        </p:nvSpPr>
        <p:spPr bwMode="auto">
          <a:xfrm>
            <a:off x="1690688" y="50101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grpSp>
        <p:nvGrpSpPr>
          <p:cNvPr id="29" name="Group 148"/>
          <p:cNvGrpSpPr>
            <a:grpSpLocks/>
          </p:cNvGrpSpPr>
          <p:nvPr/>
        </p:nvGrpSpPr>
        <p:grpSpPr bwMode="auto">
          <a:xfrm>
            <a:off x="1828800" y="4191000"/>
            <a:ext cx="1752600" cy="1600200"/>
            <a:chOff x="1152" y="2640"/>
            <a:chExt cx="1104" cy="1008"/>
          </a:xfrm>
        </p:grpSpPr>
        <p:grpSp>
          <p:nvGrpSpPr>
            <p:cNvPr id="30" name="Group 149"/>
            <p:cNvGrpSpPr>
              <a:grpSpLocks/>
            </p:cNvGrpSpPr>
            <p:nvPr/>
          </p:nvGrpSpPr>
          <p:grpSpPr bwMode="auto">
            <a:xfrm>
              <a:off x="1152" y="2640"/>
              <a:ext cx="1104" cy="1008"/>
              <a:chOff x="1296" y="1200"/>
              <a:chExt cx="1104" cy="1008"/>
            </a:xfrm>
          </p:grpSpPr>
          <p:sp>
            <p:nvSpPr>
              <p:cNvPr id="23665" name="Oval 150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Oval 151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Oval 15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Oval 15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Oval 154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Oval 1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Oval 1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64" name="Text Box 157"/>
            <p:cNvSpPr txBox="1">
              <a:spLocks noChangeArrowheads="1"/>
            </p:cNvSpPr>
            <p:nvPr/>
          </p:nvSpPr>
          <p:spPr bwMode="auto">
            <a:xfrm>
              <a:off x="1248" y="3024"/>
              <a:ext cx="96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900" b="1">
                  <a:solidFill>
                    <a:srgbClr val="000005"/>
                  </a:solidFill>
                </a:rPr>
                <a:t>RNA</a:t>
              </a:r>
              <a:r>
                <a:rPr lang="en-US" sz="1900" b="1">
                  <a:solidFill>
                    <a:srgbClr val="0F116A"/>
                  </a:solidFill>
                </a:rPr>
                <a:t> </a:t>
              </a:r>
            </a:p>
            <a:p>
              <a:r>
                <a:rPr lang="en-US" sz="1900" b="1">
                  <a:solidFill>
                    <a:srgbClr val="000005"/>
                  </a:solidFill>
                </a:rPr>
                <a:t>polymerase</a:t>
              </a:r>
              <a:endParaRPr lang="en-US"/>
            </a:p>
          </p:txBody>
        </p:sp>
      </p:grpSp>
      <p:sp>
        <p:nvSpPr>
          <p:cNvPr id="23649" name="Text Box 158"/>
          <p:cNvSpPr txBox="1">
            <a:spLocks noChangeArrowheads="1"/>
          </p:cNvSpPr>
          <p:nvPr/>
        </p:nvSpPr>
        <p:spPr bwMode="auto">
          <a:xfrm>
            <a:off x="4427538" y="41052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0" name="Text Box 159"/>
          <p:cNvSpPr txBox="1">
            <a:spLocks noChangeArrowheads="1"/>
          </p:cNvSpPr>
          <p:nvPr/>
        </p:nvSpPr>
        <p:spPr bwMode="auto">
          <a:xfrm>
            <a:off x="6718300" y="28749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1" name="Text Box 160"/>
          <p:cNvSpPr txBox="1">
            <a:spLocks noChangeArrowheads="1"/>
          </p:cNvSpPr>
          <p:nvPr/>
        </p:nvSpPr>
        <p:spPr bwMode="auto">
          <a:xfrm>
            <a:off x="7332663" y="15001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2" name="Text Box 161"/>
          <p:cNvSpPr txBox="1">
            <a:spLocks noChangeArrowheads="1"/>
          </p:cNvSpPr>
          <p:nvPr/>
        </p:nvSpPr>
        <p:spPr bwMode="auto">
          <a:xfrm>
            <a:off x="8170863" y="25876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3" name="Text Box 162"/>
          <p:cNvSpPr txBox="1">
            <a:spLocks noChangeArrowheads="1"/>
          </p:cNvSpPr>
          <p:nvPr/>
        </p:nvSpPr>
        <p:spPr bwMode="auto">
          <a:xfrm>
            <a:off x="8693150" y="33337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C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4" name="Text Box 163"/>
          <p:cNvSpPr txBox="1">
            <a:spLocks noChangeArrowheads="1"/>
          </p:cNvSpPr>
          <p:nvPr/>
        </p:nvSpPr>
        <p:spPr bwMode="auto">
          <a:xfrm>
            <a:off x="6859588" y="16986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5" name="Text Box 164"/>
          <p:cNvSpPr txBox="1">
            <a:spLocks noChangeArrowheads="1"/>
          </p:cNvSpPr>
          <p:nvPr/>
        </p:nvSpPr>
        <p:spPr bwMode="auto">
          <a:xfrm>
            <a:off x="7002463" y="2339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6" name="Text Box 165"/>
          <p:cNvSpPr txBox="1">
            <a:spLocks noChangeArrowheads="1"/>
          </p:cNvSpPr>
          <p:nvPr/>
        </p:nvSpPr>
        <p:spPr bwMode="auto">
          <a:xfrm>
            <a:off x="7697788" y="1960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7" name="Text Box 166"/>
          <p:cNvSpPr txBox="1">
            <a:spLocks noChangeArrowheads="1"/>
          </p:cNvSpPr>
          <p:nvPr/>
        </p:nvSpPr>
        <p:spPr bwMode="auto">
          <a:xfrm>
            <a:off x="7696200" y="2798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G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8" name="Text Box 167"/>
          <p:cNvSpPr txBox="1">
            <a:spLocks noChangeArrowheads="1"/>
          </p:cNvSpPr>
          <p:nvPr/>
        </p:nvSpPr>
        <p:spPr bwMode="auto">
          <a:xfrm>
            <a:off x="8316913" y="18954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59" name="Text Box 168"/>
          <p:cNvSpPr txBox="1">
            <a:spLocks noChangeArrowheads="1"/>
          </p:cNvSpPr>
          <p:nvPr/>
        </p:nvSpPr>
        <p:spPr bwMode="auto">
          <a:xfrm>
            <a:off x="7700963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60" name="Text Box 169"/>
          <p:cNvSpPr txBox="1">
            <a:spLocks noChangeArrowheads="1"/>
          </p:cNvSpPr>
          <p:nvPr/>
        </p:nvSpPr>
        <p:spPr bwMode="auto">
          <a:xfrm>
            <a:off x="8316913" y="31781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61" name="Text Box 170"/>
          <p:cNvSpPr txBox="1">
            <a:spLocks noChangeArrowheads="1"/>
          </p:cNvSpPr>
          <p:nvPr/>
        </p:nvSpPr>
        <p:spPr bwMode="auto">
          <a:xfrm>
            <a:off x="7937500" y="36496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662" name="Text Box 171"/>
          <p:cNvSpPr txBox="1">
            <a:spLocks noChangeArrowheads="1"/>
          </p:cNvSpPr>
          <p:nvPr/>
        </p:nvSpPr>
        <p:spPr bwMode="auto">
          <a:xfrm>
            <a:off x="7019925" y="33353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ea typeface="ＭＳ Ｐゴシック" pitchFamily="1" charset="-128"/>
              </a:rPr>
              <a:t>A</a:t>
            </a:r>
            <a:endParaRPr lang="en-US" sz="2800">
              <a:solidFill>
                <a:schemeClr val="bg1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2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</a:rPr>
              <a:t>Finishing Touches on mRNA </a:t>
            </a:r>
            <a:br>
              <a:rPr lang="en-US" dirty="0" smtClean="0">
                <a:solidFill>
                  <a:srgbClr val="00FFFF"/>
                </a:solidFill>
              </a:rPr>
            </a:br>
            <a:r>
              <a:rPr lang="en-US" dirty="0" smtClean="0">
                <a:solidFill>
                  <a:srgbClr val="00FFFF"/>
                </a:solidFill>
              </a:rPr>
              <a:t>Transcripts: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Newly formed mRNA is unfinished &amp; is modified before leaving the nucleus</a:t>
            </a:r>
          </a:p>
          <a:p>
            <a:pPr lvl="1"/>
            <a:r>
              <a:rPr lang="en-US" dirty="0" err="1" smtClean="0"/>
              <a:t>Noncoding</a:t>
            </a:r>
            <a:r>
              <a:rPr lang="en-US" dirty="0" smtClean="0"/>
              <a:t> portions </a:t>
            </a:r>
            <a:r>
              <a:rPr lang="en-US" dirty="0" smtClean="0">
                <a:solidFill>
                  <a:srgbClr val="FF0066"/>
                </a:solidFill>
              </a:rPr>
              <a:t>(</a:t>
            </a:r>
            <a:r>
              <a:rPr lang="en-US" dirty="0" err="1" smtClean="0">
                <a:solidFill>
                  <a:srgbClr val="FF0066"/>
                </a:solidFill>
              </a:rPr>
              <a:t>Introns</a:t>
            </a:r>
            <a:r>
              <a:rPr lang="en-US" dirty="0" smtClean="0">
                <a:solidFill>
                  <a:srgbClr val="FF0066"/>
                </a:solidFill>
              </a:rPr>
              <a:t>) </a:t>
            </a:r>
            <a:r>
              <a:rPr lang="en-US" dirty="0" smtClean="0"/>
              <a:t>are cut out</a:t>
            </a:r>
          </a:p>
          <a:p>
            <a:pPr lvl="1"/>
            <a:r>
              <a:rPr lang="en-US" dirty="0" smtClean="0"/>
              <a:t>Coding regions </a:t>
            </a:r>
            <a:r>
              <a:rPr lang="en-US" dirty="0" smtClean="0">
                <a:solidFill>
                  <a:srgbClr val="FF0066"/>
                </a:solidFill>
              </a:rPr>
              <a:t>(</a:t>
            </a:r>
            <a:r>
              <a:rPr lang="en-US" dirty="0" err="1" smtClean="0">
                <a:solidFill>
                  <a:srgbClr val="FF0066"/>
                </a:solidFill>
              </a:rPr>
              <a:t>Exons</a:t>
            </a:r>
            <a:r>
              <a:rPr lang="en-US" dirty="0" smtClean="0">
                <a:solidFill>
                  <a:srgbClr val="FF0066"/>
                </a:solidFill>
              </a:rPr>
              <a:t>) </a:t>
            </a:r>
            <a:r>
              <a:rPr lang="en-US" dirty="0" smtClean="0"/>
              <a:t>are put together to produce the final transcript forming the </a:t>
            </a:r>
            <a:r>
              <a:rPr lang="en-US" dirty="0" smtClean="0">
                <a:solidFill>
                  <a:srgbClr val="FF0066"/>
                </a:solidFill>
              </a:rPr>
              <a:t>mRNA</a:t>
            </a:r>
            <a:r>
              <a:rPr lang="en-US" dirty="0" smtClean="0"/>
              <a:t> strand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895" y="5105400"/>
            <a:ext cx="66125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66FF66"/>
                </a:solidFill>
              </a:rPr>
              <a:t>mRNA now leaves the nucleus </a:t>
            </a:r>
          </a:p>
          <a:p>
            <a:pPr algn="ctr"/>
            <a:r>
              <a:rPr lang="en-US" sz="3400" b="1" dirty="0" smtClean="0">
                <a:solidFill>
                  <a:srgbClr val="66FF66"/>
                </a:solidFill>
              </a:rPr>
              <a:t>&amp; enters the cytoplasm</a:t>
            </a:r>
            <a:endParaRPr lang="en-US" sz="3400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239325" cy="3457574"/>
          </a:xfrm>
          <a:prstGeom prst="rect">
            <a:avLst/>
          </a:prstGeom>
          <a:ln w="889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Introns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odora.com/genetics/images/tran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410200" cy="541020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657600" y="1752600"/>
            <a:ext cx="1828800" cy="685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66FF66"/>
                </a:solidFill>
              </a:rPr>
              <a:t>Summary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Transcription- Nucleus</a:t>
            </a:r>
          </a:p>
          <a:p>
            <a:pPr lvl="1"/>
            <a:r>
              <a:rPr lang="en-US" dirty="0" smtClean="0"/>
              <a:t>RNA polymerase uses DNA template to make mRNA</a:t>
            </a:r>
          </a:p>
          <a:p>
            <a:pPr lvl="2"/>
            <a:r>
              <a:rPr lang="en-US" dirty="0" smtClean="0"/>
              <a:t>Starts at promoter region (TATAAAA Box)</a:t>
            </a:r>
          </a:p>
          <a:p>
            <a:pPr lvl="2"/>
            <a:r>
              <a:rPr lang="en-US" dirty="0" smtClean="0"/>
              <a:t>Ends at </a:t>
            </a:r>
            <a:r>
              <a:rPr lang="en-US" smtClean="0"/>
              <a:t>termination sequence</a:t>
            </a:r>
            <a:endParaRPr lang="en-US" dirty="0" smtClean="0"/>
          </a:p>
          <a:p>
            <a:pPr lvl="1"/>
            <a:r>
              <a:rPr lang="en-US" dirty="0" err="1" smtClean="0"/>
              <a:t>Introns</a:t>
            </a:r>
            <a:r>
              <a:rPr lang="en-US" dirty="0" smtClean="0"/>
              <a:t> are removed from mRNA before leaving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From mRNA to Proteins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Every 3 bases (triplet) on mRNA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codon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 smtClean="0"/>
              <a:t>specifies an amino acid into a growing polypeptide chain (chain of protein)</a:t>
            </a:r>
          </a:p>
          <a:p>
            <a:pPr lvl="2"/>
            <a:r>
              <a:rPr lang="en-US" sz="2600" dirty="0" smtClean="0"/>
              <a:t>61 </a:t>
            </a:r>
            <a:r>
              <a:rPr lang="en-US" sz="2600" dirty="0" err="1" smtClean="0"/>
              <a:t>codons</a:t>
            </a:r>
            <a:r>
              <a:rPr lang="en-US" sz="2600" dirty="0" smtClean="0"/>
              <a:t>- code for amino acids</a:t>
            </a:r>
          </a:p>
          <a:p>
            <a:pPr lvl="2"/>
            <a:r>
              <a:rPr lang="en-US" sz="2600" dirty="0" smtClean="0"/>
              <a:t>3 </a:t>
            </a:r>
            <a:r>
              <a:rPr lang="en-US" sz="2600" dirty="0" err="1" smtClean="0"/>
              <a:t>codons</a:t>
            </a:r>
            <a:r>
              <a:rPr lang="en-US" sz="2600" dirty="0" smtClean="0"/>
              <a:t>- code to stop protein synthesis</a:t>
            </a:r>
          </a:p>
          <a:p>
            <a:pPr lvl="2"/>
            <a:r>
              <a:rPr lang="en-US" sz="2600" dirty="0" smtClean="0"/>
              <a:t>1 </a:t>
            </a:r>
            <a:r>
              <a:rPr lang="en-US" sz="2600" dirty="0" err="1" smtClean="0"/>
              <a:t>codon</a:t>
            </a:r>
            <a:r>
              <a:rPr lang="en-US" sz="2600" dirty="0" smtClean="0"/>
              <a:t>-  codes to start protein synthesis (AUG- </a:t>
            </a:r>
            <a:r>
              <a:rPr lang="en-US" sz="2600" dirty="0" err="1" smtClean="0"/>
              <a:t>methionine</a:t>
            </a:r>
            <a:r>
              <a:rPr lang="en-US" sz="2600" dirty="0" smtClean="0"/>
              <a:t>)</a:t>
            </a:r>
          </a:p>
          <a:p>
            <a:pPr lvl="3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How Translation Begins…</a:t>
            </a:r>
            <a:endParaRPr lang="en-US" sz="44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1.  </a:t>
            </a:r>
            <a:r>
              <a:rPr lang="en-US" dirty="0" smtClean="0"/>
              <a:t>mRNA enters the cytoplasm and attaches to a ribosome  (AUG initiates the process)</a:t>
            </a:r>
          </a:p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2.  </a:t>
            </a:r>
            <a:r>
              <a:rPr lang="en-US" dirty="0" smtClean="0"/>
              <a:t>mRNA is read by its </a:t>
            </a:r>
            <a:r>
              <a:rPr lang="en-US" dirty="0" err="1" smtClean="0">
                <a:solidFill>
                  <a:srgbClr val="FFFF00"/>
                </a:solidFill>
              </a:rPr>
              <a:t>codons</a:t>
            </a:r>
            <a:r>
              <a:rPr lang="en-US" dirty="0" smtClean="0"/>
              <a:t> as it passes through the ribosome (feeds between a small &amp; large subunit)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6386" name="Picture 2" descr="http://www.theofficedealer.com/mm5/graphics/product_images/300/1010588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2971800" cy="2971800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562600" cy="5562600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524000" y="4648200"/>
            <a:ext cx="1600200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How Translation Begins…</a:t>
            </a:r>
            <a:endParaRPr lang="en-US" sz="44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34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781D"/>
                </a:solidFill>
              </a:rPr>
              <a:t>3.  </a:t>
            </a:r>
            <a:r>
              <a:rPr lang="en-US" dirty="0" smtClean="0"/>
              <a:t>As the mRNA feeds through the ribosome,  the </a:t>
            </a:r>
            <a:r>
              <a:rPr lang="en-US" dirty="0" smtClean="0">
                <a:solidFill>
                  <a:srgbClr val="FFFF00"/>
                </a:solidFill>
              </a:rPr>
              <a:t>mRNA </a:t>
            </a:r>
            <a:r>
              <a:rPr lang="en-US" dirty="0" err="1" smtClean="0">
                <a:solidFill>
                  <a:srgbClr val="FFFF00"/>
                </a:solidFill>
              </a:rPr>
              <a:t>codon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has a complementary </a:t>
            </a:r>
            <a:r>
              <a:rPr lang="en-US" dirty="0" err="1" smtClean="0">
                <a:solidFill>
                  <a:srgbClr val="66FF66"/>
                </a:solidFill>
              </a:rPr>
              <a:t>tRNA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  <a:r>
              <a:rPr lang="en-US" dirty="0" err="1" smtClean="0">
                <a:solidFill>
                  <a:srgbClr val="66FF66"/>
                </a:solidFill>
              </a:rPr>
              <a:t>anticodon</a:t>
            </a:r>
            <a:endParaRPr lang="en-US" dirty="0" smtClean="0">
              <a:solidFill>
                <a:srgbClr val="66FF66"/>
              </a:solidFill>
            </a:endParaRPr>
          </a:p>
          <a:p>
            <a:pPr marL="550926" indent="-514350">
              <a:buNone/>
            </a:pPr>
            <a:r>
              <a:rPr lang="en-US" dirty="0" smtClean="0">
                <a:solidFill>
                  <a:srgbClr val="FF781D"/>
                </a:solidFill>
              </a:rPr>
              <a:t>4.  </a:t>
            </a:r>
            <a:r>
              <a:rPr lang="en-US" dirty="0" err="1" smtClean="0">
                <a:solidFill>
                  <a:srgbClr val="66FF66"/>
                </a:solidFill>
              </a:rPr>
              <a:t>tRNA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  <a:r>
              <a:rPr lang="en-US" dirty="0" err="1" smtClean="0">
                <a:solidFill>
                  <a:srgbClr val="66FF66"/>
                </a:solidFill>
              </a:rPr>
              <a:t>anticodon</a:t>
            </a:r>
            <a:r>
              <a:rPr lang="en-US" dirty="0" smtClean="0"/>
              <a:t> carries one specific </a:t>
            </a:r>
            <a:r>
              <a:rPr lang="en-US" dirty="0" smtClean="0">
                <a:solidFill>
                  <a:srgbClr val="FF0066"/>
                </a:solidFill>
              </a:rPr>
              <a:t>amino acid</a:t>
            </a:r>
            <a:r>
              <a:rPr lang="en-US" dirty="0" smtClean="0"/>
              <a:t>… thus putting the correct amino acid into place forming a </a:t>
            </a:r>
            <a:r>
              <a:rPr lang="en-US" dirty="0" smtClean="0">
                <a:solidFill>
                  <a:srgbClr val="00FFFF"/>
                </a:solidFill>
              </a:rPr>
              <a:t>protein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524000"/>
            <a:ext cx="4276725" cy="4276725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How Translation Begins…</a:t>
            </a:r>
            <a:endParaRPr lang="en-US" sz="4400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781D"/>
                </a:solidFill>
              </a:rPr>
              <a:t>5.  </a:t>
            </a:r>
            <a:r>
              <a:rPr lang="en-US" dirty="0" smtClean="0"/>
              <a:t>Translation stops when a stop </a:t>
            </a:r>
            <a:r>
              <a:rPr lang="en-US" dirty="0" err="1" smtClean="0"/>
              <a:t>codon</a:t>
            </a:r>
            <a:r>
              <a:rPr lang="en-US" dirty="0" smtClean="0"/>
              <a:t> is  reached</a:t>
            </a:r>
          </a:p>
          <a:p>
            <a:pPr lvl="1"/>
            <a:r>
              <a:rPr lang="en-US" dirty="0" smtClean="0"/>
              <a:t>UAG</a:t>
            </a:r>
          </a:p>
          <a:p>
            <a:pPr lvl="1"/>
            <a:r>
              <a:rPr lang="en-US" dirty="0" smtClean="0"/>
              <a:t>UAA</a:t>
            </a:r>
          </a:p>
          <a:p>
            <a:pPr lvl="1"/>
            <a:r>
              <a:rPr lang="en-US" dirty="0" smtClean="0"/>
              <a:t>UGA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76475"/>
            <a:ext cx="4276725" cy="4276725"/>
          </a:xfrm>
          <a:prstGeom prst="rect">
            <a:avLst/>
          </a:prstGeom>
          <a:ln w="38100" cap="sq">
            <a:solidFill>
              <a:srgbClr val="FF78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What do we know?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74000" cy="4673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Is in the nucleus, </a:t>
            </a:r>
            <a:r>
              <a:rPr lang="en-US" sz="2500" b="0" dirty="0" smtClean="0"/>
              <a:t>want to keep it there so it is protected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0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Proteins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Made at </a:t>
            </a:r>
            <a:r>
              <a:rPr lang="en-US" sz="2500" dirty="0" err="1" smtClean="0">
                <a:solidFill>
                  <a:srgbClr val="FF0000"/>
                </a:solidFill>
              </a:rPr>
              <a:t>ribosomes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Control </a:t>
            </a:r>
            <a:r>
              <a:rPr lang="en-US" sz="2500" dirty="0"/>
              <a:t>rate of </a:t>
            </a:r>
            <a:r>
              <a:rPr lang="en-US" sz="2500" dirty="0" smtClean="0"/>
              <a:t>reactions </a:t>
            </a:r>
            <a:r>
              <a:rPr lang="en-US" sz="2500" dirty="0"/>
              <a:t>and regulate cell </a:t>
            </a:r>
            <a:r>
              <a:rPr lang="en-US" sz="2500" dirty="0" smtClean="0"/>
              <a:t>processes</a:t>
            </a:r>
            <a:endParaRPr lang="en-US" sz="2500" dirty="0">
              <a:solidFill>
                <a:srgbClr val="FF0000"/>
              </a:solidFill>
            </a:endParaRPr>
          </a:p>
          <a:p>
            <a:pPr lvl="1"/>
            <a:r>
              <a:rPr lang="en-US" sz="2500" dirty="0"/>
              <a:t>Important cell </a:t>
            </a:r>
            <a:r>
              <a:rPr lang="en-US" sz="2500" dirty="0" smtClean="0"/>
              <a:t>structures</a:t>
            </a:r>
            <a:endParaRPr lang="en-US" sz="2500" dirty="0"/>
          </a:p>
          <a:p>
            <a:pPr lvl="1"/>
            <a:r>
              <a:rPr lang="en-US" sz="2500" dirty="0" smtClean="0"/>
              <a:t>Code </a:t>
            </a:r>
            <a:r>
              <a:rPr lang="en-US" sz="2500" dirty="0"/>
              <a:t>for specific physical and behavioral </a:t>
            </a:r>
            <a:r>
              <a:rPr lang="en-US" sz="2500" dirty="0" smtClean="0"/>
              <a:t>traits</a:t>
            </a:r>
          </a:p>
          <a:p>
            <a:pPr lvl="1"/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.</a:t>
            </a:r>
            <a:endParaRPr lang="en-US" sz="2800" dirty="0" smtClean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924800" cy="1295400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Need to get DNA information outside of the nucleus using 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messenger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31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66FF66"/>
                </a:solidFill>
              </a:rPr>
              <a:t>Summary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Transcription- Nucleus</a:t>
            </a:r>
          </a:p>
          <a:p>
            <a:pPr lvl="1"/>
            <a:r>
              <a:rPr lang="en-US" dirty="0" smtClean="0"/>
              <a:t>RNA polymerase uses DNA template to make mRNA</a:t>
            </a:r>
          </a:p>
          <a:p>
            <a:pPr lvl="2"/>
            <a:r>
              <a:rPr lang="en-US" dirty="0" err="1" smtClean="0"/>
              <a:t>Introns</a:t>
            </a:r>
            <a:r>
              <a:rPr lang="en-US" dirty="0" smtClean="0"/>
              <a:t> are removed from mRNA before leaving nucleus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Translation- Cytoplasm</a:t>
            </a:r>
          </a:p>
          <a:p>
            <a:pPr lvl="1"/>
            <a:r>
              <a:rPr lang="en-US" dirty="0" smtClean="0"/>
              <a:t>Begins w/ start </a:t>
            </a:r>
            <a:r>
              <a:rPr lang="en-US" dirty="0" err="1" smtClean="0"/>
              <a:t>codon</a:t>
            </a:r>
            <a:r>
              <a:rPr lang="en-US" dirty="0" smtClean="0"/>
              <a:t>, mRNA attaches to a ribosome</a:t>
            </a:r>
          </a:p>
          <a:p>
            <a:pPr lvl="1"/>
            <a:r>
              <a:rPr lang="en-US" dirty="0" smtClean="0"/>
              <a:t>mRNA is read by its </a:t>
            </a:r>
            <a:r>
              <a:rPr lang="en-US" dirty="0" err="1" smtClean="0"/>
              <a:t>codons</a:t>
            </a:r>
            <a:r>
              <a:rPr lang="en-US" dirty="0" smtClean="0"/>
              <a:t>-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anticodon</a:t>
            </a:r>
            <a:r>
              <a:rPr lang="en-US" dirty="0" smtClean="0"/>
              <a:t> binds to the mRNA </a:t>
            </a:r>
            <a:r>
              <a:rPr lang="en-US" dirty="0" err="1" smtClean="0"/>
              <a:t>codon</a:t>
            </a:r>
            <a:endParaRPr lang="en-US" dirty="0" smtClean="0"/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anticodon</a:t>
            </a:r>
            <a:r>
              <a:rPr lang="en-US" dirty="0" smtClean="0"/>
              <a:t> carries appropriate amino acid</a:t>
            </a:r>
          </a:p>
          <a:p>
            <a:pPr lvl="1"/>
            <a:r>
              <a:rPr lang="en-US" dirty="0" smtClean="0"/>
              <a:t>Amino acids join to produce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teach.ubc.ca/quarterly/wp-content/translati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5600">
            <a:off x="484403" y="696881"/>
            <a:ext cx="8223395" cy="562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5410200"/>
            <a:ext cx="1714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Parking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Lot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</a:rPr>
              <a:t>Protein:  The End Result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a.a</a:t>
            </a:r>
            <a:r>
              <a:rPr lang="en-US" dirty="0" smtClean="0"/>
              <a:t>. sequence </a:t>
            </a:r>
            <a:r>
              <a:rPr lang="en-US" dirty="0" smtClean="0">
                <a:sym typeface="Wingdings" pitchFamily="2" charset="2"/>
              </a:rPr>
              <a:t> protein shape  protein 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http://www.youtube.com/watch?v=41_Ne5mS2ls&amp;feature=related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2362200"/>
            <a:ext cx="6562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Quick DEMO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certain gene has the following base sequence: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66FF66"/>
                </a:solidFill>
              </a:rPr>
              <a:t>GACAAGTCCACAATC</a:t>
            </a:r>
          </a:p>
          <a:p>
            <a:r>
              <a:rPr lang="en-US" dirty="0" smtClean="0"/>
              <a:t>Determine what the mRNA and </a:t>
            </a:r>
            <a:r>
              <a:rPr lang="en-US" dirty="0" err="1" smtClean="0"/>
              <a:t>tRNA</a:t>
            </a:r>
            <a:r>
              <a:rPr lang="en-US" dirty="0" smtClean="0"/>
              <a:t> sequence</a:t>
            </a:r>
          </a:p>
          <a:p>
            <a:r>
              <a:rPr lang="en-US" dirty="0" smtClean="0"/>
              <a:t>Determine the protein chain</a:t>
            </a:r>
          </a:p>
        </p:txBody>
      </p:sp>
      <p:pic>
        <p:nvPicPr>
          <p:cNvPr id="19458" name="Picture 2" descr="http://www.copernicusproject.ucr.edu/ssi/HighSchoolBioResources/RNA/gene%20cod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42" y="1371600"/>
            <a:ext cx="5076858" cy="48768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0634"/>
              </p:ext>
            </p:extLst>
          </p:nvPr>
        </p:nvGraphicFramePr>
        <p:xfrm>
          <a:off x="609600" y="3557776"/>
          <a:ext cx="8077200" cy="28430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78660"/>
                <a:gridCol w="868074"/>
                <a:gridCol w="1016177"/>
                <a:gridCol w="1016177"/>
                <a:gridCol w="999056"/>
                <a:gridCol w="999056"/>
              </a:tblGrid>
              <a:tr h="710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DNA Strand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TAC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GGG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710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mRNA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CCU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710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/>
                        <a:t>tRNA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UCG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710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Amino Acid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Leu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478340"/>
            <a:ext cx="7924800" cy="1569660"/>
          </a:xfrm>
          <a:prstGeom prst="rect">
            <a:avLst/>
          </a:prstGeom>
          <a:solidFill>
            <a:srgbClr val="FF781D"/>
          </a:solidFill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Each column in the table below represents three nucleotides. Within each column, fill in the cells that are blank.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Transcription/Translation Practice</a:t>
            </a:r>
            <a:endParaRPr lang="en-US" sz="4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45102"/>
              </p:ext>
            </p:extLst>
          </p:nvPr>
        </p:nvGraphicFramePr>
        <p:xfrm>
          <a:off x="381000" y="1211961"/>
          <a:ext cx="8077200" cy="54936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800"/>
                <a:gridCol w="1219200"/>
                <a:gridCol w="1143000"/>
                <a:gridCol w="1600200"/>
                <a:gridCol w="1219200"/>
                <a:gridCol w="1066800"/>
              </a:tblGrid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DNA Strand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TAC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TCG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AAT</a:t>
                      </a:r>
                      <a:r>
                        <a:rPr lang="en-US" sz="1800" baseline="0" dirty="0" smtClean="0">
                          <a:latin typeface="+mn-lt"/>
                        </a:rPr>
                        <a:t>   GAG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</a:rPr>
                        <a:t>AAC   GAT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</a:rPr>
                        <a:t>GAA   GAC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</a:rPr>
                        <a:t> GGG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GGA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11936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mRNA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AUG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AGC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UUA</a:t>
                      </a:r>
                      <a:r>
                        <a:rPr lang="en-US" sz="1800" baseline="0" dirty="0" smtClean="0">
                          <a:latin typeface="+mn-lt"/>
                        </a:rPr>
                        <a:t>   CUC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</a:rPr>
                        <a:t>UUG   CUA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</a:rPr>
                        <a:t>CUU   CUG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</a:rPr>
                        <a:t>CCC</a:t>
                      </a:r>
                      <a:r>
                        <a:rPr lang="en-US" sz="2400" dirty="0">
                          <a:latin typeface="+mn-lt"/>
                        </a:rPr>
                        <a:t> 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CCU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894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/>
                        <a:t>tRNA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UAC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</a:rPr>
                        <a:t>UCG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AAU   GAG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AAC   GAU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GAA   GAC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GGG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GGA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  <a:tr h="922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Amino Acid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MET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SER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</a:rPr>
                        <a:t>Leu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PRO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 </a:t>
                      </a:r>
                      <a:r>
                        <a:rPr lang="en-US" sz="2400" dirty="0" smtClean="0">
                          <a:latin typeface="+mn-lt"/>
                        </a:rPr>
                        <a:t>PRO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85725" marB="85725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Transcription/Translation Practice</a:t>
            </a:r>
            <a:endParaRPr lang="en-US" sz="4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14"/>
          <p:cNvSpPr>
            <a:spLocks noChangeArrowheads="1"/>
          </p:cNvSpPr>
          <p:nvPr/>
        </p:nvSpPr>
        <p:spPr bwMode="auto">
          <a:xfrm>
            <a:off x="-65202" y="533400"/>
            <a:ext cx="4698568" cy="5768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1" name="AutoShape 15"/>
          <p:cNvSpPr>
            <a:spLocks noChangeArrowheads="1"/>
          </p:cNvSpPr>
          <p:nvPr/>
        </p:nvSpPr>
        <p:spPr bwMode="auto">
          <a:xfrm>
            <a:off x="1377432" y="3036047"/>
            <a:ext cx="589827" cy="289338"/>
          </a:xfrm>
          <a:prstGeom prst="rightArrow">
            <a:avLst>
              <a:gd name="adj1" fmla="val 50000"/>
              <a:gd name="adj2" fmla="val 13626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2484042"/>
            <a:ext cx="1760906" cy="14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710758"/>
            <a:ext cx="1547383" cy="10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1209" y="2689320"/>
            <a:ext cx="942405" cy="902974"/>
            <a:chOff x="5661" y="3964"/>
            <a:chExt cx="2700" cy="3060"/>
          </a:xfrm>
        </p:grpSpPr>
        <p:pic>
          <p:nvPicPr>
            <p:cNvPr id="1742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AutoShape 23"/>
          <p:cNvSpPr>
            <a:spLocks noChangeArrowheads="1"/>
          </p:cNvSpPr>
          <p:nvPr/>
        </p:nvSpPr>
        <p:spPr bwMode="auto">
          <a:xfrm>
            <a:off x="5334000" y="2879725"/>
            <a:ext cx="838200" cy="320675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27"/>
          <p:cNvSpPr txBox="1">
            <a:spLocks noChangeArrowheads="1"/>
          </p:cNvSpPr>
          <p:nvPr/>
        </p:nvSpPr>
        <p:spPr bwMode="auto">
          <a:xfrm>
            <a:off x="6400800" y="1586611"/>
            <a:ext cx="2210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cytoplasm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417" name="Text Box 28"/>
          <p:cNvSpPr txBox="1">
            <a:spLocks noChangeArrowheads="1"/>
          </p:cNvSpPr>
          <p:nvPr/>
        </p:nvSpPr>
        <p:spPr bwMode="auto">
          <a:xfrm>
            <a:off x="1676400" y="1524001"/>
            <a:ext cx="1731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nucleus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6481262" y="2756408"/>
            <a:ext cx="1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Proteins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419" name="Picture 31" descr="growth_horm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6994525" y="3308351"/>
            <a:ext cx="16922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32"/>
          <p:cNvSpPr>
            <a:spLocks noChangeArrowheads="1"/>
          </p:cNvSpPr>
          <p:nvPr/>
        </p:nvSpPr>
        <p:spPr bwMode="auto">
          <a:xfrm>
            <a:off x="260706" y="1817879"/>
            <a:ext cx="1065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DNA</a:t>
            </a:r>
          </a:p>
        </p:txBody>
      </p:sp>
      <p:pic>
        <p:nvPicPr>
          <p:cNvPr id="17424" name="Picture 18" descr="CarrierPigeon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3" y="2623502"/>
            <a:ext cx="1177059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447800" y="3987226"/>
            <a:ext cx="2507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u="sng" dirty="0" smtClean="0">
                <a:solidFill>
                  <a:srgbClr val="00B050"/>
                </a:solidFill>
              </a:rPr>
              <a:t>Transcribed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724400" y="3987226"/>
            <a:ext cx="223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u="sng" dirty="0" smtClean="0">
                <a:solidFill>
                  <a:srgbClr val="00B050"/>
                </a:solidFill>
              </a:rPr>
              <a:t>Translated</a:t>
            </a:r>
            <a:endParaRPr lang="en-US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6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781D"/>
                </a:solidFill>
              </a:rPr>
              <a:t>Class Question:</a:t>
            </a:r>
            <a:endParaRPr lang="en-US" sz="6000" b="1" u="sng" dirty="0">
              <a:solidFill>
                <a:srgbClr val="FF781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46237"/>
            <a:ext cx="800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does it mean to transcribe something?  What does it mean to translate something?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FFFF"/>
                </a:solidFill>
              </a:rPr>
              <a:t>Transcribe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to make a written copy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to make an exact copy of (a document, text, etc.).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00FFFF"/>
                </a:solidFill>
              </a:rPr>
              <a:t>Translate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to turn from one language into another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to change the form, condition, nature, etc.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to explain in terms that can be more easily understood; interpret. 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d101.bu.edu/StudentDoc/current/ED101fa10/haleyc/images/hieroglyph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5656262" cy="3733801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90800"/>
            <a:ext cx="5362575" cy="3924300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609600" y="1143000"/>
            <a:ext cx="4057650" cy="5257801"/>
            <a:chOff x="609600" y="1143000"/>
            <a:chExt cx="4057650" cy="5257801"/>
          </a:xfrm>
        </p:grpSpPr>
        <p:pic>
          <p:nvPicPr>
            <p:cNvPr id="41990" name="Picture 6" descr="http://www.samplewords.com/docthumbs/home-notebook-paper-thum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691991">
              <a:off x="609600" y="1143000"/>
              <a:ext cx="4057650" cy="5257801"/>
            </a:xfrm>
            <a:prstGeom prst="rect">
              <a:avLst/>
            </a:prstGeom>
            <a:ln w="38100" cap="sq">
              <a:solidFill>
                <a:srgbClr val="00FF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 rot="20668929">
              <a:off x="1010941" y="2560263"/>
              <a:ext cx="33980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King Tut had a butt what color was it?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karenswhimsy.com/public-domain-images/jewish-symbols/jewish-symbol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9466">
            <a:off x="565096" y="652030"/>
            <a:ext cx="5238750" cy="3705225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Picture 6" descr="http://4.bp.blogspot.com/-i4DATj0dzLo/TZOQJmwMmQI/AAAAAAAAAaE/9zuTuZ_tPMQ/s1600/Hand+writing%252C+scroll%252C+pen%252C+feather%252C+manuscript%252C+I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14400"/>
            <a:ext cx="3505200" cy="525780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</p:pic>
      <p:pic>
        <p:nvPicPr>
          <p:cNvPr id="43010" name="Picture 2" descr="http://www.mechlingbooks.com/Complete-Bi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9365">
            <a:off x="1276067" y="2404271"/>
            <a:ext cx="4662866" cy="371475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rehow.com/images/stories/hieroglyph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0"/>
            <a:ext cx="107717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Forte" pitchFamily="66" charset="0"/>
              </a:rPr>
              <a:t>Modeling Protein Synthesis!</a:t>
            </a:r>
            <a:endParaRPr lang="en-US" sz="72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7254</TotalTime>
  <Words>1029</Words>
  <Application>Microsoft Office PowerPoint</Application>
  <PresentationFormat>On-screen Show (4:3)</PresentationFormat>
  <Paragraphs>294</Paragraphs>
  <Slides>36</Slides>
  <Notes>15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Arial</vt:lpstr>
      <vt:lpstr>Calibri</vt:lpstr>
      <vt:lpstr>Courier</vt:lpstr>
      <vt:lpstr>Forte</vt:lpstr>
      <vt:lpstr>Franklin Gothic Book</vt:lpstr>
      <vt:lpstr>Symbol</vt:lpstr>
      <vt:lpstr>Times</vt:lpstr>
      <vt:lpstr>Times New Roman</vt:lpstr>
      <vt:lpstr>Wingdings</vt:lpstr>
      <vt:lpstr>Wingdings 2</vt:lpstr>
      <vt:lpstr>Technic</vt:lpstr>
      <vt:lpstr>Transcription and Translation</vt:lpstr>
      <vt:lpstr>DNA  Proteins  Cells  Bodies </vt:lpstr>
      <vt:lpstr>What do we know?</vt:lpstr>
      <vt:lpstr>PowerPoint Presentation</vt:lpstr>
      <vt:lpstr>Class Question:</vt:lpstr>
      <vt:lpstr>PowerPoint Presentation</vt:lpstr>
      <vt:lpstr>PowerPoint Presentation</vt:lpstr>
      <vt:lpstr>PowerPoint Presentation</vt:lpstr>
      <vt:lpstr>Modeling Protein Synthesis!</vt:lpstr>
      <vt:lpstr>Genes &amp; Protein Synthesis</vt:lpstr>
      <vt:lpstr>PowerPoint Presentation</vt:lpstr>
      <vt:lpstr>Types of RNA involved in Protein Synthesis</vt:lpstr>
      <vt:lpstr>Difference between DNA &amp; RNA</vt:lpstr>
      <vt:lpstr>Matching bases of DNA &amp; RNA</vt:lpstr>
      <vt:lpstr>Transcription of DNA into RNA</vt:lpstr>
      <vt:lpstr>How Transcription Begins…</vt:lpstr>
      <vt:lpstr>How Transcription Begins…</vt:lpstr>
      <vt:lpstr>How Transcription Begins…</vt:lpstr>
      <vt:lpstr>Double stranded DNA unzips</vt:lpstr>
      <vt:lpstr>Match RNA bases to DNA bases </vt:lpstr>
      <vt:lpstr>Finishing Touches on mRNA  Transcripts:</vt:lpstr>
      <vt:lpstr>Introns &amp; Exons</vt:lpstr>
      <vt:lpstr>PowerPoint Presentation</vt:lpstr>
      <vt:lpstr>Summary</vt:lpstr>
      <vt:lpstr>From mRNA to Proteins</vt:lpstr>
      <vt:lpstr>How Translation Begins…</vt:lpstr>
      <vt:lpstr>PowerPoint Presentation</vt:lpstr>
      <vt:lpstr>How Translation Begins…</vt:lpstr>
      <vt:lpstr>How Translation Begins…</vt:lpstr>
      <vt:lpstr>Summary</vt:lpstr>
      <vt:lpstr>PowerPoint Presentation</vt:lpstr>
      <vt:lpstr>PowerPoint Presentation</vt:lpstr>
      <vt:lpstr>Protein:  The End Result</vt:lpstr>
      <vt:lpstr>Quick DEMO</vt:lpstr>
      <vt:lpstr>Transcription/Translation Practice</vt:lpstr>
      <vt:lpstr>Transcription/Translation Practice</vt:lpstr>
    </vt:vector>
  </TitlesOfParts>
  <Company>Dayton Early College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Function</dc:title>
  <dc:creator>DECA</dc:creator>
  <cp:lastModifiedBy>Jennifer Soehner</cp:lastModifiedBy>
  <cp:revision>476</cp:revision>
  <dcterms:created xsi:type="dcterms:W3CDTF">2010-11-11T01:37:49Z</dcterms:created>
  <dcterms:modified xsi:type="dcterms:W3CDTF">2016-12-01T20:27:45Z</dcterms:modified>
</cp:coreProperties>
</file>