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7"/>
  </p:notesMasterIdLst>
  <p:sldIdLst>
    <p:sldId id="330" r:id="rId2"/>
    <p:sldId id="321" r:id="rId3"/>
    <p:sldId id="322" r:id="rId4"/>
    <p:sldId id="325" r:id="rId5"/>
    <p:sldId id="32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33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3610" autoAdjust="0"/>
  </p:normalViewPr>
  <p:slideViewPr>
    <p:cSldViewPr snapToGrid="0" snapToObjects="1">
      <p:cViewPr varScale="1">
        <p:scale>
          <a:sx n="61" d="100"/>
          <a:sy n="61" d="100"/>
        </p:scale>
        <p:origin x="16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665B08-9A38-47B0-BCCD-A9E9690F5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DNA contains the genetic blueprints for </a:t>
            </a:r>
            <a:r>
              <a:rPr lang="en-US" sz="1200" b="0" i="0" u="sng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protein</a:t>
            </a:r>
            <a:r>
              <a:rPr lang="en-US" sz="120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synthesis. All organelles of the cell require proteins to function; therefore, an increase in cell size would require an increase in DNA and protein synthesis to accommodate the extra organelles. </a:t>
            </a:r>
            <a:br>
              <a:rPr lang="en-US" sz="120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br>
              <a:rPr lang="en-US" sz="1200" u="none" strike="noStrike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1200" u="none" strike="noStrike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65B08-9A38-47B0-BCCD-A9E9690F5A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cell 20 cm would require months to get the nutrients</a:t>
            </a:r>
            <a:r>
              <a:rPr lang="en-US" baseline="0" dirty="0"/>
              <a:t> it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65B08-9A38-47B0-BCCD-A9E9690F5A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FFDA8DE-15CB-4749-ABF0-97233C399E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1E12A05A-C026-4E99-8F35-A4260A8F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13F27C48-1B8E-4875-8885-FE944AE4C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FC5C899-A1F0-4F8B-9E32-12140169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0A2DA751-9CCD-439E-8FE7-7A0004DB2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AB825BD4-74B0-4C5D-B4E4-E409D7F6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252C390F-D777-4CE9-8079-866344FF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F1ABA675-22C3-4E58-B134-C9A17A73F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DA31C051-31E2-452F-BCA3-BB50D41D5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2728362A-699B-4867-9C9A-E6EF1CEFA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0AE681D6-5E45-4068-8C8F-5456EA0D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21FB5751-6768-4111-B8CC-3A739813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C0BCA185-7A20-452C-9E28-F9394EEF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1091ECE-D367-492D-BBCE-511F9E4B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BB4B4096-1386-41E6-AD78-FEF96EC3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19">
              <a:extLst>
                <a:ext uri="{FF2B5EF4-FFF2-40B4-BE49-F238E27FC236}">
                  <a16:creationId xmlns:a16="http://schemas.microsoft.com/office/drawing/2014/main" id="{C035BC20-B88C-4EA9-8F00-6727CD0A0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utoShape 20">
              <a:extLst>
                <a:ext uri="{FF2B5EF4-FFF2-40B4-BE49-F238E27FC236}">
                  <a16:creationId xmlns:a16="http://schemas.microsoft.com/office/drawing/2014/main" id="{F5F5A94B-54CF-4851-9837-14AA037B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4D0B7823-90E2-474E-A517-3FBA30CD2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1760D5DD-6A86-410D-9B20-885BFDAA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A9CCC294-21BD-4500-AF07-03F100DD5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02F0DADE-626D-446A-8484-3DC447495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AutoShape 25">
              <a:extLst>
                <a:ext uri="{FF2B5EF4-FFF2-40B4-BE49-F238E27FC236}">
                  <a16:creationId xmlns:a16="http://schemas.microsoft.com/office/drawing/2014/main" id="{8B5CC525-16A5-40BA-8327-B87E53292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AutoShape 26">
              <a:extLst>
                <a:ext uri="{FF2B5EF4-FFF2-40B4-BE49-F238E27FC236}">
                  <a16:creationId xmlns:a16="http://schemas.microsoft.com/office/drawing/2014/main" id="{CB92F086-23B8-4585-9223-F3A5790B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AutoShape 27">
              <a:extLst>
                <a:ext uri="{FF2B5EF4-FFF2-40B4-BE49-F238E27FC236}">
                  <a16:creationId xmlns:a16="http://schemas.microsoft.com/office/drawing/2014/main" id="{32665F45-FCB3-4391-861E-8B79741D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AutoShape 28">
              <a:extLst>
                <a:ext uri="{FF2B5EF4-FFF2-40B4-BE49-F238E27FC236}">
                  <a16:creationId xmlns:a16="http://schemas.microsoft.com/office/drawing/2014/main" id="{95DB5E67-B2DE-4BC6-A742-3B1C54D3F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9CC6E058-3959-4C6C-A0CE-215D061BE1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4" name="AutoShape 30">
              <a:extLst>
                <a:ext uri="{FF2B5EF4-FFF2-40B4-BE49-F238E27FC236}">
                  <a16:creationId xmlns:a16="http://schemas.microsoft.com/office/drawing/2014/main" id="{CA66EEAB-F41C-458B-A5F6-F623456FE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31">
              <a:extLst>
                <a:ext uri="{FF2B5EF4-FFF2-40B4-BE49-F238E27FC236}">
                  <a16:creationId xmlns:a16="http://schemas.microsoft.com/office/drawing/2014/main" id="{08851A05-DB38-4130-9A97-0A635BE30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D385B269-014E-43DF-9304-E404B5FF7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936EDF1F-7CA7-4CE3-A595-0AE5C221C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34">
              <a:extLst>
                <a:ext uri="{FF2B5EF4-FFF2-40B4-BE49-F238E27FC236}">
                  <a16:creationId xmlns:a16="http://schemas.microsoft.com/office/drawing/2014/main" id="{EA9C3AB3-B60B-4EF5-9875-368A33151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35">
              <a:extLst>
                <a:ext uri="{FF2B5EF4-FFF2-40B4-BE49-F238E27FC236}">
                  <a16:creationId xmlns:a16="http://schemas.microsoft.com/office/drawing/2014/main" id="{D8954382-FE20-4415-9D71-2A4C78E3A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36">
              <a:extLst>
                <a:ext uri="{FF2B5EF4-FFF2-40B4-BE49-F238E27FC236}">
                  <a16:creationId xmlns:a16="http://schemas.microsoft.com/office/drawing/2014/main" id="{9CA26BF3-0E06-406F-99F4-3C8741F8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utoShape 37">
              <a:extLst>
                <a:ext uri="{FF2B5EF4-FFF2-40B4-BE49-F238E27FC236}">
                  <a16:creationId xmlns:a16="http://schemas.microsoft.com/office/drawing/2014/main" id="{3CE834C9-68C3-4EBC-A28A-201AFE2A1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AutoShape 38">
              <a:extLst>
                <a:ext uri="{FF2B5EF4-FFF2-40B4-BE49-F238E27FC236}">
                  <a16:creationId xmlns:a16="http://schemas.microsoft.com/office/drawing/2014/main" id="{B503289B-E964-40BE-9131-68764C191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AutoShape 39">
              <a:extLst>
                <a:ext uri="{FF2B5EF4-FFF2-40B4-BE49-F238E27FC236}">
                  <a16:creationId xmlns:a16="http://schemas.microsoft.com/office/drawing/2014/main" id="{2438A63F-7CDD-4FD0-8435-3D5557780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40">
              <a:extLst>
                <a:ext uri="{FF2B5EF4-FFF2-40B4-BE49-F238E27FC236}">
                  <a16:creationId xmlns:a16="http://schemas.microsoft.com/office/drawing/2014/main" id="{F5EA15E9-0ADB-462F-8378-1913C5DBC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AutoShape 41">
              <a:extLst>
                <a:ext uri="{FF2B5EF4-FFF2-40B4-BE49-F238E27FC236}">
                  <a16:creationId xmlns:a16="http://schemas.microsoft.com/office/drawing/2014/main" id="{EDDFDC47-59BB-484E-9293-21239D020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AutoShape 42">
              <a:extLst>
                <a:ext uri="{FF2B5EF4-FFF2-40B4-BE49-F238E27FC236}">
                  <a16:creationId xmlns:a16="http://schemas.microsoft.com/office/drawing/2014/main" id="{E96CE168-ABF5-4B0E-9B0A-458365F33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AutoShape 43">
              <a:extLst>
                <a:ext uri="{FF2B5EF4-FFF2-40B4-BE49-F238E27FC236}">
                  <a16:creationId xmlns:a16="http://schemas.microsoft.com/office/drawing/2014/main" id="{53E97530-5288-4AFC-B303-F4E52DFE5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44">
              <a:extLst>
                <a:ext uri="{FF2B5EF4-FFF2-40B4-BE49-F238E27FC236}">
                  <a16:creationId xmlns:a16="http://schemas.microsoft.com/office/drawing/2014/main" id="{82C118C9-E65A-41D3-9EC0-3BD05665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AutoShape 45">
              <a:extLst>
                <a:ext uri="{FF2B5EF4-FFF2-40B4-BE49-F238E27FC236}">
                  <a16:creationId xmlns:a16="http://schemas.microsoft.com/office/drawing/2014/main" id="{649CECB8-0E92-4780-8E37-C5E1EF67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AutoShape 46">
              <a:extLst>
                <a:ext uri="{FF2B5EF4-FFF2-40B4-BE49-F238E27FC236}">
                  <a16:creationId xmlns:a16="http://schemas.microsoft.com/office/drawing/2014/main" id="{70EC3163-76FF-4972-ABC9-DA1CB632C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AutoShape 47">
              <a:extLst>
                <a:ext uri="{FF2B5EF4-FFF2-40B4-BE49-F238E27FC236}">
                  <a16:creationId xmlns:a16="http://schemas.microsoft.com/office/drawing/2014/main" id="{47D7C614-7888-4301-B474-A58184839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48">
              <a:extLst>
                <a:ext uri="{FF2B5EF4-FFF2-40B4-BE49-F238E27FC236}">
                  <a16:creationId xmlns:a16="http://schemas.microsoft.com/office/drawing/2014/main" id="{208BFBAE-B83D-4AB6-BA76-70D4723B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AutoShape 49">
              <a:extLst>
                <a:ext uri="{FF2B5EF4-FFF2-40B4-BE49-F238E27FC236}">
                  <a16:creationId xmlns:a16="http://schemas.microsoft.com/office/drawing/2014/main" id="{4E60DF8D-53DA-4B4B-9DF1-0B6A71962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AutoShape 50">
              <a:extLst>
                <a:ext uri="{FF2B5EF4-FFF2-40B4-BE49-F238E27FC236}">
                  <a16:creationId xmlns:a16="http://schemas.microsoft.com/office/drawing/2014/main" id="{E86EB8F8-DCB8-4AF9-A6D0-BE39E8AEC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AutoShape 51">
              <a:extLst>
                <a:ext uri="{FF2B5EF4-FFF2-40B4-BE49-F238E27FC236}">
                  <a16:creationId xmlns:a16="http://schemas.microsoft.com/office/drawing/2014/main" id="{41B87B65-7D53-437B-BB17-8A51DF3D6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AutoShape 52">
              <a:extLst>
                <a:ext uri="{FF2B5EF4-FFF2-40B4-BE49-F238E27FC236}">
                  <a16:creationId xmlns:a16="http://schemas.microsoft.com/office/drawing/2014/main" id="{3A6A4197-B1A8-4052-AF02-7C4110D8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2113904B-D919-42FD-AC75-4983E78D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" name="Text Box 54">
            <a:extLst>
              <a:ext uri="{FF2B5EF4-FFF2-40B4-BE49-F238E27FC236}">
                <a16:creationId xmlns:a16="http://schemas.microsoft.com/office/drawing/2014/main" id="{F73D6ADB-A069-4A30-BA73-BE806B5A5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00"/>
                </a:solidFill>
                <a:latin typeface="Courier New" pitchFamily="49" charset="0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4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25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2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4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2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8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5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F16B16-B0B7-4B24-9930-99B0E45E0B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1BC6B61C-CE50-4CEB-A6B2-1D76C8187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0D2C509C-FDB1-4739-9A23-12CEC5449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05E75C0B-A0C7-47FA-A80C-59990B5E1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EFEB470F-95BC-4157-A8B7-08ED2E70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F728E8E6-BA6D-4E38-9060-AC8893AC6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D384B189-6E8F-45A1-8466-87D3F008F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24772900-488C-4EC7-B419-CABDF128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64FC0E43-A312-4DBE-B544-DAB396ADE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18C06755-700F-4EAC-BC7B-FAFE89B71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5139363E-ACF9-45DA-AEE9-55B4CA8ED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5D350A2E-BD41-498A-8162-E871FF5DB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4232D10F-8561-47D2-90FC-39E297445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20">
              <a:extLst>
                <a:ext uri="{FF2B5EF4-FFF2-40B4-BE49-F238E27FC236}">
                  <a16:creationId xmlns:a16="http://schemas.microsoft.com/office/drawing/2014/main" id="{44619F36-3807-4C3A-BBC6-9AF1C75A0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F796866B-910F-417B-8341-DBE6BA88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D199C795-3C9A-4B75-89CF-C81985C3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utoShape 23">
              <a:extLst>
                <a:ext uri="{FF2B5EF4-FFF2-40B4-BE49-F238E27FC236}">
                  <a16:creationId xmlns:a16="http://schemas.microsoft.com/office/drawing/2014/main" id="{7A20A802-8A91-4E15-9F90-7ED1780B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AutoShape 24">
              <a:extLst>
                <a:ext uri="{FF2B5EF4-FFF2-40B4-BE49-F238E27FC236}">
                  <a16:creationId xmlns:a16="http://schemas.microsoft.com/office/drawing/2014/main" id="{91B45D3D-4459-4C53-BA21-49D32432B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A9585202-6863-4085-AEB4-2C3AF7085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26">
              <a:extLst>
                <a:ext uri="{FF2B5EF4-FFF2-40B4-BE49-F238E27FC236}">
                  <a16:creationId xmlns:a16="http://schemas.microsoft.com/office/drawing/2014/main" id="{38A1FE4D-F9B5-4BF1-B8A1-91B34F5E3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27">
              <a:extLst>
                <a:ext uri="{FF2B5EF4-FFF2-40B4-BE49-F238E27FC236}">
                  <a16:creationId xmlns:a16="http://schemas.microsoft.com/office/drawing/2014/main" id="{4148B5AB-9C01-4543-B73F-5B6F3820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68A38E90-FD32-4AD7-A8B6-99920A554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2E3DE937-5001-4605-BC9B-E96F13AE9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39830633-B347-4BCF-AAAF-A73A0B5A5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AutoShape 31">
              <a:extLst>
                <a:ext uri="{FF2B5EF4-FFF2-40B4-BE49-F238E27FC236}">
                  <a16:creationId xmlns:a16="http://schemas.microsoft.com/office/drawing/2014/main" id="{95617AE5-4B75-4258-A24F-C34CAC7A4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B28E15-7870-4AE4-9FDE-5FA806A611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4" name="AutoShape 33">
              <a:extLst>
                <a:ext uri="{FF2B5EF4-FFF2-40B4-BE49-F238E27FC236}">
                  <a16:creationId xmlns:a16="http://schemas.microsoft.com/office/drawing/2014/main" id="{E95999A4-24C9-4267-82FD-2293770DC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34">
              <a:extLst>
                <a:ext uri="{FF2B5EF4-FFF2-40B4-BE49-F238E27FC236}">
                  <a16:creationId xmlns:a16="http://schemas.microsoft.com/office/drawing/2014/main" id="{6A8C2C89-DC4A-42AF-AC27-7E2599DAA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35">
              <a:extLst>
                <a:ext uri="{FF2B5EF4-FFF2-40B4-BE49-F238E27FC236}">
                  <a16:creationId xmlns:a16="http://schemas.microsoft.com/office/drawing/2014/main" id="{33A16990-1F99-40D1-A1FD-81E7FD28E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010F32C2-DFB3-4AD4-AA74-1F5A8351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37">
              <a:extLst>
                <a:ext uri="{FF2B5EF4-FFF2-40B4-BE49-F238E27FC236}">
                  <a16:creationId xmlns:a16="http://schemas.microsoft.com/office/drawing/2014/main" id="{116FCA58-1C56-47FE-948A-09FAD1EF0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38">
              <a:extLst>
                <a:ext uri="{FF2B5EF4-FFF2-40B4-BE49-F238E27FC236}">
                  <a16:creationId xmlns:a16="http://schemas.microsoft.com/office/drawing/2014/main" id="{2400B18D-D027-45DC-BE90-CB0D8E496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39">
              <a:extLst>
                <a:ext uri="{FF2B5EF4-FFF2-40B4-BE49-F238E27FC236}">
                  <a16:creationId xmlns:a16="http://schemas.microsoft.com/office/drawing/2014/main" id="{6C4425EF-F86B-4C3C-BD47-3B3228CF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89B655BD-9984-4188-BDA9-9CD5A227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AutoShape 41">
              <a:extLst>
                <a:ext uri="{FF2B5EF4-FFF2-40B4-BE49-F238E27FC236}">
                  <a16:creationId xmlns:a16="http://schemas.microsoft.com/office/drawing/2014/main" id="{E0ED8988-D15D-485F-AB7F-52B845F4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3F27CB62-F9BD-44B1-8E03-40C759BF2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14AA4569-C2D3-49FA-AE98-2CCBA7332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5E9E2685-2A2D-4C7F-BF04-6616A430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AutoShape 45">
              <a:extLst>
                <a:ext uri="{FF2B5EF4-FFF2-40B4-BE49-F238E27FC236}">
                  <a16:creationId xmlns:a16="http://schemas.microsoft.com/office/drawing/2014/main" id="{85C5A2CB-1E11-4619-8D93-AF855156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AutoShape 46">
              <a:extLst>
                <a:ext uri="{FF2B5EF4-FFF2-40B4-BE49-F238E27FC236}">
                  <a16:creationId xmlns:a16="http://schemas.microsoft.com/office/drawing/2014/main" id="{6C39F05F-6B78-4329-BD17-6672A321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47">
              <a:extLst>
                <a:ext uri="{FF2B5EF4-FFF2-40B4-BE49-F238E27FC236}">
                  <a16:creationId xmlns:a16="http://schemas.microsoft.com/office/drawing/2014/main" id="{DA246461-7FE9-489A-8478-C6034DCA9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AutoShape 48">
              <a:extLst>
                <a:ext uri="{FF2B5EF4-FFF2-40B4-BE49-F238E27FC236}">
                  <a16:creationId xmlns:a16="http://schemas.microsoft.com/office/drawing/2014/main" id="{61BF715E-11A3-4161-8305-DAF5EDBD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AutoShape 49">
              <a:extLst>
                <a:ext uri="{FF2B5EF4-FFF2-40B4-BE49-F238E27FC236}">
                  <a16:creationId xmlns:a16="http://schemas.microsoft.com/office/drawing/2014/main" id="{44EDF66A-D4E8-4F12-BAFF-BAE86750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9063626B-DF2E-46EF-B1E2-BC9E6E86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1867FC51-75BF-4D51-A164-752CD3EE0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36474A74-C8EF-4784-896E-8B3919F4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AutoShape 53">
              <a:extLst>
                <a:ext uri="{FF2B5EF4-FFF2-40B4-BE49-F238E27FC236}">
                  <a16:creationId xmlns:a16="http://schemas.microsoft.com/office/drawing/2014/main" id="{81B455C9-2A6C-43CA-9FB4-22C2F17E5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AutoShape 54">
              <a:extLst>
                <a:ext uri="{FF2B5EF4-FFF2-40B4-BE49-F238E27FC236}">
                  <a16:creationId xmlns:a16="http://schemas.microsoft.com/office/drawing/2014/main" id="{3D68C602-D53D-474F-9005-EF38581C4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AutoShape 55">
              <a:extLst>
                <a:ext uri="{FF2B5EF4-FFF2-40B4-BE49-F238E27FC236}">
                  <a16:creationId xmlns:a16="http://schemas.microsoft.com/office/drawing/2014/main" id="{BF185574-79B4-4CCB-9DB9-27DF876B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AutoShape 56">
              <a:extLst>
                <a:ext uri="{FF2B5EF4-FFF2-40B4-BE49-F238E27FC236}">
                  <a16:creationId xmlns:a16="http://schemas.microsoft.com/office/drawing/2014/main" id="{BE8AA188-1D33-46A9-9232-067541795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" name="Text Box 57">
            <a:extLst>
              <a:ext uri="{FF2B5EF4-FFF2-40B4-BE49-F238E27FC236}">
                <a16:creationId xmlns:a16="http://schemas.microsoft.com/office/drawing/2014/main" id="{5FACADC5-E0D3-4CA3-A095-6EE8FBBF3B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00"/>
                </a:solidFill>
                <a:latin typeface="Courier New" pitchFamily="49" charset="0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29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5A7C8-0DA7-40EF-ABB0-7FC2DB1F3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Size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CA49F5-F8F8-4FD9-A285-6D402E2A7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Limits to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cell can not continually grow.</a:t>
            </a:r>
          </a:p>
          <a:p>
            <a:r>
              <a:rPr lang="en-US" sz="3600" dirty="0"/>
              <a:t>The larger a cell becomes…</a:t>
            </a:r>
          </a:p>
          <a:p>
            <a:pPr lvl="1"/>
            <a:r>
              <a:rPr lang="en-US" sz="3600" dirty="0"/>
              <a:t>The less efficient it is in moving nutrients and waste materials across the 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Exchanging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428"/>
            <a:ext cx="8229600" cy="4352925"/>
          </a:xfrm>
        </p:spPr>
        <p:txBody>
          <a:bodyPr>
            <a:normAutofit/>
          </a:bodyPr>
          <a:lstStyle/>
          <a:p>
            <a:r>
              <a:rPr lang="en-US" sz="2800" dirty="0"/>
              <a:t>Nutrients enter a cell through its cell membrane &amp; waste products leave the same way</a:t>
            </a:r>
          </a:p>
          <a:p>
            <a:pPr lvl="1"/>
            <a:r>
              <a:rPr lang="en-US" sz="2800" dirty="0"/>
              <a:t>The rate this occurs depends on the </a:t>
            </a:r>
            <a:r>
              <a:rPr lang="en-US" sz="2800" b="1" u="sng" dirty="0"/>
              <a:t>SA of the cell.</a:t>
            </a:r>
            <a:endParaRPr lang="en-US" sz="2800" dirty="0"/>
          </a:p>
          <a:p>
            <a:pPr lvl="1"/>
            <a:r>
              <a:rPr lang="en-US" sz="2800" dirty="0"/>
              <a:t>The rate at which food/ materials are used up &amp; waste is produced depends on the </a:t>
            </a:r>
            <a:r>
              <a:rPr lang="en-US" sz="2800" b="1" u="sng" dirty="0"/>
              <a:t>cell’s volume.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rface area to volume r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742" y="791029"/>
            <a:ext cx="8026400" cy="5080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hance.vo.llnwd.net/profiles14/415253/projects/1274087/c22e369ebc932b214f1a4f3c6674463d.jpg"/>
          <p:cNvPicPr>
            <a:picLocks noChangeAspect="1" noChangeArrowheads="1"/>
          </p:cNvPicPr>
          <p:nvPr/>
        </p:nvPicPr>
        <p:blipFill rotWithShape="1">
          <a:blip r:embed="rId2" cstate="print"/>
          <a:srcRect t="3397" b="1765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138</Words>
  <Application>Microsoft Office PowerPoint</Application>
  <PresentationFormat>On-screen Show (4:3)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Courier New</vt:lpstr>
      <vt:lpstr>Vapor Trail</vt:lpstr>
      <vt:lpstr>Cell Size</vt:lpstr>
      <vt:lpstr>Limits to Size</vt:lpstr>
      <vt:lpstr>Exchanging Materials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Size</dc:title>
  <dc:creator>Jennifer Soehner</dc:creator>
  <cp:lastModifiedBy>Jennifer Soehner</cp:lastModifiedBy>
  <cp:revision>2</cp:revision>
  <dcterms:created xsi:type="dcterms:W3CDTF">2018-10-16T21:23:15Z</dcterms:created>
  <dcterms:modified xsi:type="dcterms:W3CDTF">2018-10-16T21:37:05Z</dcterms:modified>
</cp:coreProperties>
</file>