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95" r:id="rId3"/>
    <p:sldId id="296" r:id="rId4"/>
    <p:sldId id="257" r:id="rId5"/>
    <p:sldId id="301" r:id="rId6"/>
    <p:sldId id="297" r:id="rId7"/>
    <p:sldId id="298" r:id="rId8"/>
    <p:sldId id="299" r:id="rId9"/>
    <p:sldId id="300" r:id="rId10"/>
    <p:sldId id="302" r:id="rId11"/>
    <p:sldId id="303" r:id="rId12"/>
    <p:sldId id="304" r:id="rId13"/>
    <p:sldId id="258" r:id="rId14"/>
    <p:sldId id="271" r:id="rId15"/>
    <p:sldId id="259" r:id="rId16"/>
    <p:sldId id="260" r:id="rId17"/>
    <p:sldId id="261" r:id="rId18"/>
    <p:sldId id="262" r:id="rId19"/>
    <p:sldId id="305" r:id="rId20"/>
    <p:sldId id="306" r:id="rId21"/>
    <p:sldId id="266" r:id="rId22"/>
    <p:sldId id="267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92" r:id="rId40"/>
    <p:sldId id="293" r:id="rId41"/>
    <p:sldId id="29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4384" autoAdjust="0"/>
  </p:normalViewPr>
  <p:slideViewPr>
    <p:cSldViewPr snapToGrid="0">
      <p:cViewPr varScale="1">
        <p:scale>
          <a:sx n="68" d="100"/>
          <a:sy n="68" d="100"/>
        </p:scale>
        <p:origin x="76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1F23-B34E-4F74-BFC3-F486544B551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28CF-2EB0-43D3-B74E-F0E760F0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Sapro</a:t>
            </a:r>
            <a:r>
              <a:rPr lang="en-US" dirty="0" smtClean="0"/>
              <a:t>- </a:t>
            </a:r>
            <a:r>
              <a:rPr lang="en-US" dirty="0" err="1" smtClean="0"/>
              <a:t>latin</a:t>
            </a:r>
            <a:r>
              <a:rPr lang="en-US" dirty="0" smtClean="0"/>
              <a:t> means</a:t>
            </a:r>
            <a:r>
              <a:rPr lang="en-US" baseline="0" dirty="0" smtClean="0"/>
              <a:t> rotten or putrid; </a:t>
            </a:r>
            <a:r>
              <a:rPr lang="en-US" baseline="0" dirty="0" err="1" smtClean="0"/>
              <a:t>troph</a:t>
            </a:r>
            <a:r>
              <a:rPr lang="en-US" baseline="0" dirty="0" smtClean="0"/>
              <a:t> means nutrition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989A9-8A37-435F-B6C6-17BA608740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41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lipopolysaccharide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989A9-8A37-435F-B6C6-17BA608740D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8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Ribosomes</a:t>
            </a:r>
            <a:r>
              <a:rPr lang="en-US" dirty="0" smtClean="0"/>
              <a:t> make proteins from amino acids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989A9-8A37-435F-B6C6-17BA608740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</a:t>
            </a:r>
            <a:r>
              <a:rPr lang="en-US" baseline="0" dirty="0" smtClean="0"/>
              <a:t> cells have a more favorable surface area to volume ratio than larger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989A9-8A37-435F-B6C6-17BA608740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</a:t>
            </a:r>
            <a:r>
              <a:rPr lang="en-US" baseline="0" dirty="0" smtClean="0"/>
              <a:t> are chromosome found in the cell of a eukaryotic cell?  In the nucleus.  What do chromosomes do?  DNA containing structure that carries genetic material from one generation 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989A9-8A37-435F-B6C6-17BA608740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Polysaccharides</a:t>
            </a:r>
            <a:r>
              <a:rPr lang="en-US" dirty="0" smtClean="0"/>
              <a:t> are polymeric carbohydrate structures, formed of repeating units (either mono- or </a:t>
            </a:r>
            <a:r>
              <a:rPr lang="en-US" dirty="0" err="1" smtClean="0"/>
              <a:t>di-saccharides</a:t>
            </a:r>
            <a:r>
              <a:rPr lang="en-US" dirty="0" smtClean="0"/>
              <a:t>) joined together by </a:t>
            </a:r>
            <a:r>
              <a:rPr lang="en-US" dirty="0" err="1" smtClean="0"/>
              <a:t>glycosidic</a:t>
            </a:r>
            <a:r>
              <a:rPr lang="en-US" dirty="0" smtClean="0"/>
              <a:t> bonds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989A9-8A37-435F-B6C6-17BA608740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Tail</a:t>
            </a:r>
            <a:r>
              <a:rPr lang="en-US" baseline="0" dirty="0" smtClean="0"/>
              <a:t> like structure, some bacteria have more than one flagella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989A9-8A37-435F-B6C6-17BA608740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with play dough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989A9-8A37-435F-B6C6-17BA608740D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0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Sugars and amino acids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989A9-8A37-435F-B6C6-17BA608740D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1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used to classify </a:t>
            </a:r>
            <a:r>
              <a:rPr lang="en-US" dirty="0" err="1" smtClean="0"/>
              <a:t>archae</a:t>
            </a:r>
            <a:r>
              <a:rPr lang="en-US" dirty="0" smtClean="0"/>
              <a:t> bacteria;</a:t>
            </a:r>
            <a:r>
              <a:rPr lang="en-US" baseline="0" dirty="0" smtClean="0"/>
              <a:t> yields results quicker than growing bacteria in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989A9-8A37-435F-B6C6-17BA608740D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2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2332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1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9100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7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82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747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7819A8B-3752-4404-AA44-CC96FFF85D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1068223-36CE-4E7D-A08A-23E92015F7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560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lintoncc.suny.edu/faculty/michael.gregory/files/bio%20101/Bio%20101%20Laboratory/metric%20system/meter_stick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Prokaryotic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1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Metabolism- How they obtain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a. </a:t>
            </a:r>
            <a:r>
              <a:rPr lang="en-US" sz="2800" b="1" dirty="0" err="1" smtClean="0"/>
              <a:t>Heterotrophs</a:t>
            </a:r>
            <a:r>
              <a:rPr lang="en-US" sz="2800" b="1" dirty="0" smtClean="0"/>
              <a:t> “other feeder”</a:t>
            </a:r>
            <a:r>
              <a:rPr lang="en-US" sz="2800" dirty="0" smtClean="0"/>
              <a:t>- can’t synthesize own food; take in organic nutrients from the environment or other organisms</a:t>
            </a:r>
          </a:p>
          <a:p>
            <a:pPr lvl="1"/>
            <a:r>
              <a:rPr lang="en-US" sz="2800" b="1" dirty="0" err="1" smtClean="0"/>
              <a:t>Saprotrophs</a:t>
            </a:r>
            <a:r>
              <a:rPr lang="en-US" sz="2800" dirty="0" smtClean="0"/>
              <a:t> or </a:t>
            </a:r>
            <a:r>
              <a:rPr lang="en-US" sz="2800" b="1" dirty="0" smtClean="0"/>
              <a:t>saprobes</a:t>
            </a:r>
            <a:r>
              <a:rPr lang="en-US" sz="2800" dirty="0" smtClean="0"/>
              <a:t>- obtain energy by decomposing dead organisms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47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Metabolism- How they obtain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1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b. Photoautotroph “light self-feeder”-</a:t>
            </a:r>
            <a:r>
              <a:rPr lang="en-US" sz="3100" dirty="0"/>
              <a:t>carry out photosynthesis ; uses inorganic molecules (CO</a:t>
            </a:r>
            <a:r>
              <a:rPr lang="en-US" dirty="0" smtClean="0"/>
              <a:t>2 </a:t>
            </a:r>
            <a:r>
              <a:rPr lang="en-US" sz="3100" dirty="0"/>
              <a:t>and H</a:t>
            </a:r>
            <a:r>
              <a:rPr lang="en-US" sz="3200" baseline="-25000" dirty="0"/>
              <a:t>2</a:t>
            </a:r>
            <a:r>
              <a:rPr lang="en-US" sz="3200" dirty="0"/>
              <a:t>O) </a:t>
            </a:r>
            <a:r>
              <a:rPr lang="en-US" sz="3100" dirty="0"/>
              <a:t>to create organic molecules for food</a:t>
            </a:r>
          </a:p>
          <a:p>
            <a:pPr lvl="1"/>
            <a:r>
              <a:rPr lang="en-US" sz="2800" dirty="0" err="1"/>
              <a:t>Ie</a:t>
            </a:r>
            <a:r>
              <a:rPr lang="en-US" sz="2800" dirty="0"/>
              <a:t>. </a:t>
            </a:r>
            <a:r>
              <a:rPr lang="en-US" sz="2800" dirty="0" err="1"/>
              <a:t>Cyanobacteria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4274" name="Picture 2" descr="http://www.bio.miami.edu/~cmallery/150/phts/c8.10x2.cyanobacter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650" y="1600201"/>
            <a:ext cx="4478151" cy="4229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Metabolism- how they obtain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c. </a:t>
            </a:r>
            <a:r>
              <a:rPr lang="en-US" sz="3200" b="1" dirty="0" err="1" smtClean="0"/>
              <a:t>Chemoautotrophs</a:t>
            </a:r>
            <a:r>
              <a:rPr lang="en-US" sz="3200" b="1" dirty="0" smtClean="0"/>
              <a:t> “Chemical self feeder”</a:t>
            </a:r>
            <a:r>
              <a:rPr lang="en-US" sz="3200" dirty="0" smtClean="0"/>
              <a:t>- break down/release inorganic compounds containing N or S in </a:t>
            </a:r>
            <a:r>
              <a:rPr lang="en-US" sz="3200" i="1" dirty="0" smtClean="0"/>
              <a:t>chemosynthesis</a:t>
            </a:r>
          </a:p>
          <a:p>
            <a:pPr lvl="1"/>
            <a:r>
              <a:rPr lang="en-US" sz="3200" dirty="0" err="1" smtClean="0"/>
              <a:t>Ie</a:t>
            </a:r>
            <a:r>
              <a:rPr lang="en-US" sz="3200" dirty="0" smtClean="0"/>
              <a:t>. Nitrogen Fixing Bacteria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49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radley Hand ITC" pitchFamily="66" charset="0"/>
              </a:rPr>
              <a:t> </a:t>
            </a:r>
            <a:r>
              <a:rPr lang="en-US" sz="4800" b="1" dirty="0">
                <a:latin typeface="Bradley Hand ITC" pitchFamily="66" charset="0"/>
              </a:rPr>
              <a:t>Prokaryote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3251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Microscopic</a:t>
            </a:r>
          </a:p>
          <a:p>
            <a:r>
              <a:rPr lang="en-US" sz="2800" dirty="0" smtClean="0"/>
              <a:t>Unicellular</a:t>
            </a:r>
          </a:p>
          <a:p>
            <a:r>
              <a:rPr lang="en-US" sz="2800" dirty="0" smtClean="0"/>
              <a:t>Organelles</a:t>
            </a:r>
          </a:p>
          <a:p>
            <a:pPr lvl="1"/>
            <a:r>
              <a:rPr lang="en-US" sz="2800" dirty="0" smtClean="0"/>
              <a:t>No Nucleus or nuclear membrane</a:t>
            </a:r>
          </a:p>
          <a:p>
            <a:pPr lvl="1"/>
            <a:r>
              <a:rPr lang="en-US" sz="2800" dirty="0" smtClean="0"/>
              <a:t>Contains circular DNA- </a:t>
            </a:r>
            <a:r>
              <a:rPr lang="en-US" sz="2800" dirty="0" err="1" smtClean="0"/>
              <a:t>nucleoid</a:t>
            </a:r>
            <a:endParaRPr lang="en-US" sz="2800" dirty="0" smtClean="0"/>
          </a:p>
          <a:p>
            <a:pPr lvl="1"/>
            <a:r>
              <a:rPr lang="en-US" sz="2800" dirty="0" smtClean="0"/>
              <a:t>Has cytoplasm, cell membrane &amp; cell wall</a:t>
            </a:r>
          </a:p>
          <a:p>
            <a:pPr lvl="1"/>
            <a:r>
              <a:rPr lang="en-US" sz="2800" dirty="0" smtClean="0"/>
              <a:t>Has </a:t>
            </a:r>
            <a:r>
              <a:rPr lang="en-US" sz="2800" dirty="0" err="1" smtClean="0"/>
              <a:t>ribosomes</a:t>
            </a:r>
            <a:endParaRPr lang="en-US" sz="2800" dirty="0" smtClean="0"/>
          </a:p>
          <a:p>
            <a:pPr lvl="1"/>
            <a:r>
              <a:rPr lang="en-US" sz="2800" dirty="0" smtClean="0"/>
              <a:t>No mitochondria or chloroplasts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radley Hand ITC" pitchFamily="66" charset="0"/>
              </a:rPr>
              <a:t> </a:t>
            </a:r>
            <a:r>
              <a:rPr lang="en-US" sz="6000" b="1" dirty="0">
                <a:latin typeface="Bradley Hand ITC" pitchFamily="66" charset="0"/>
              </a:rPr>
              <a:t>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5171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1-10 micrometers long, 0.7-1.5 micrometers wide</a:t>
            </a:r>
          </a:p>
          <a:p>
            <a:r>
              <a:rPr lang="en-US" sz="2800" dirty="0" smtClean="0"/>
              <a:t>Favorable surface area-to-volume ratio</a:t>
            </a:r>
          </a:p>
          <a:p>
            <a:pPr lvl="1"/>
            <a:r>
              <a:rPr lang="en-US" sz="2800" dirty="0" smtClean="0"/>
              <a:t>Nutrients &amp; other substances can diffuse to all parts of the cell easily</a:t>
            </a:r>
            <a:endParaRPr lang="en-US" sz="2800" dirty="0"/>
          </a:p>
        </p:txBody>
      </p:sp>
      <p:pic>
        <p:nvPicPr>
          <p:cNvPr id="41986" name="Picture 2" descr="meter stick.gif (130074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1" y="3886201"/>
            <a:ext cx="7300147" cy="1847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51370" y="5791200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micrometer= 1,000,000 of a meter</a:t>
            </a:r>
          </a:p>
        </p:txBody>
      </p:sp>
    </p:spTree>
    <p:extLst>
      <p:ext uri="{BB962C8B-B14F-4D97-AF65-F5344CB8AC3E}">
        <p14:creationId xmlns:p14="http://schemas.microsoft.com/office/powerpoint/2010/main" val="31204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k12.org/ck12/images?id=2933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5056496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Bradley Hand ITC" pitchFamily="66" charset="0"/>
              </a:rPr>
              <a:t>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36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Genes are found on a large, circular chromosome in the area called the </a:t>
            </a:r>
            <a:r>
              <a:rPr lang="en-US" sz="2800" b="1" dirty="0" err="1" smtClean="0"/>
              <a:t>nucleoid</a:t>
            </a:r>
            <a:endParaRPr lang="en-US" sz="2800" b="1" dirty="0" smtClean="0"/>
          </a:p>
          <a:p>
            <a:r>
              <a:rPr lang="en-US" sz="2800" dirty="0" smtClean="0"/>
              <a:t>Many prokaryotes also have a smaller piece of DNA called a </a:t>
            </a:r>
            <a:r>
              <a:rPr lang="en-US" sz="2800" b="1" dirty="0" smtClean="0"/>
              <a:t>plasmid</a:t>
            </a:r>
          </a:p>
        </p:txBody>
      </p:sp>
    </p:spTree>
    <p:extLst>
      <p:ext uri="{BB962C8B-B14F-4D97-AF65-F5344CB8AC3E}">
        <p14:creationId xmlns:p14="http://schemas.microsoft.com/office/powerpoint/2010/main" val="14266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Bradley Hand ITC" pitchFamily="66" charset="0"/>
              </a:rPr>
              <a:t>Capsule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219200"/>
            <a:ext cx="38862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Complex sugar layer around cell wall</a:t>
            </a:r>
          </a:p>
          <a:p>
            <a:r>
              <a:rPr lang="en-US" sz="2800" dirty="0"/>
              <a:t>Capsule Function:</a:t>
            </a:r>
          </a:p>
          <a:p>
            <a:pPr lvl="1"/>
            <a:r>
              <a:rPr lang="en-US" sz="2800" dirty="0"/>
              <a:t>Prevents cell from drying out</a:t>
            </a:r>
          </a:p>
          <a:p>
            <a:pPr lvl="1"/>
            <a:r>
              <a:rPr lang="en-US" sz="2800" dirty="0"/>
              <a:t>Helps cell attach to surfaces </a:t>
            </a:r>
          </a:p>
          <a:p>
            <a:pPr lvl="1"/>
            <a:r>
              <a:rPr lang="en-US" sz="2800" dirty="0"/>
              <a:t>Shelters cell from </a:t>
            </a:r>
            <a:r>
              <a:rPr lang="en-US" sz="2800" dirty="0" smtClean="0"/>
              <a:t>White Blood cells (WBCs) </a:t>
            </a:r>
            <a:r>
              <a:rPr lang="en-US" sz="2800" dirty="0"/>
              <a:t>&amp; antibiotics</a:t>
            </a:r>
          </a:p>
        </p:txBody>
      </p:sp>
      <p:pic>
        <p:nvPicPr>
          <p:cNvPr id="8194" name="Picture 2" descr="http://gbsbiology.pbworks.com/f/bacterial%20cell%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468" y="838200"/>
            <a:ext cx="3674533" cy="472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44837" y="2514601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Capsule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8636" y="2895601"/>
            <a:ext cx="129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Cell Wall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3968" y="3126433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Cell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Membrane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264036" y="2667001"/>
            <a:ext cx="340534" cy="2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264036" y="2971801"/>
            <a:ext cx="340534" cy="2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7539554" y="3173144"/>
            <a:ext cx="304799" cy="1881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0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Bradley Hand ITC" pitchFamily="66" charset="0"/>
              </a:rPr>
              <a:t>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219200"/>
            <a:ext cx="4953000" cy="5105400"/>
          </a:xfrm>
        </p:spPr>
        <p:txBody>
          <a:bodyPr/>
          <a:lstStyle/>
          <a:p>
            <a:r>
              <a:rPr lang="en-US" sz="3600" dirty="0"/>
              <a:t>Some are stationary</a:t>
            </a:r>
          </a:p>
          <a:p>
            <a:r>
              <a:rPr lang="en-US" sz="3600" dirty="0"/>
              <a:t>Some have flagella</a:t>
            </a:r>
          </a:p>
          <a:p>
            <a:pPr lvl="1"/>
            <a:r>
              <a:rPr lang="en-US" sz="3200" dirty="0"/>
              <a:t>Help bacteria move towards light, higher oxygen concentration, or chemicals to survive</a:t>
            </a:r>
          </a:p>
        </p:txBody>
      </p:sp>
      <p:pic>
        <p:nvPicPr>
          <p:cNvPr id="6" name="Picture 6" descr="http://gbsbiology.pbworks.com/f/bacterial%20cell%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53201" y="1066800"/>
            <a:ext cx="3520193" cy="45259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763000" y="45821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Flagella</a:t>
            </a:r>
          </a:p>
        </p:txBody>
      </p:sp>
    </p:spTree>
    <p:extLst>
      <p:ext uri="{BB962C8B-B14F-4D97-AF65-F5344CB8AC3E}">
        <p14:creationId xmlns:p14="http://schemas.microsoft.com/office/powerpoint/2010/main" val="6965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latin typeface="Bradley Hand ITC" pitchFamily="66" charset="0"/>
              </a:rPr>
              <a:t>Pili</a:t>
            </a:r>
            <a:endParaRPr lang="en-US" sz="6000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219200"/>
            <a:ext cx="4800600" cy="54864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Hair-like structures made of protein</a:t>
            </a:r>
          </a:p>
          <a:p>
            <a:r>
              <a:rPr lang="en-US" sz="3200" dirty="0"/>
              <a:t>Function:</a:t>
            </a:r>
          </a:p>
          <a:p>
            <a:pPr lvl="1"/>
            <a:r>
              <a:rPr lang="en-US" sz="2800" dirty="0"/>
              <a:t>Helps cells attach to surfaces</a:t>
            </a:r>
          </a:p>
          <a:p>
            <a:pPr lvl="1"/>
            <a:r>
              <a:rPr lang="en-US" sz="2800" dirty="0"/>
              <a:t>Serves as a bridge </a:t>
            </a:r>
            <a:r>
              <a:rPr lang="en-US" sz="2800" dirty="0" smtClean="0"/>
              <a:t>between </a:t>
            </a:r>
            <a:r>
              <a:rPr lang="en-US" sz="2800" dirty="0"/>
              <a:t>cells</a:t>
            </a:r>
          </a:p>
          <a:p>
            <a:pPr lvl="2"/>
            <a:r>
              <a:rPr lang="en-US" sz="2800" dirty="0"/>
              <a:t>Copies of plasmids can be sent across this bridge giving bacteria new genetic characteristics</a:t>
            </a:r>
          </a:p>
          <a:p>
            <a:pPr lvl="1"/>
            <a:endParaRPr lang="en-US" dirty="0"/>
          </a:p>
        </p:txBody>
      </p:sp>
      <p:pic>
        <p:nvPicPr>
          <p:cNvPr id="7174" name="Picture 6" descr="http://gbsbiology.pbworks.com/f/bacterial%20cell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295400"/>
            <a:ext cx="3505200" cy="45066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1801" y="4572000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Pili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Bradley Hand ITC" pitchFamily="66" charset="0"/>
              </a:rPr>
              <a:t>b</a:t>
            </a:r>
            <a:r>
              <a:rPr lang="en-US" sz="6000" b="1" dirty="0" smtClean="0">
                <a:latin typeface="Bradley Hand ITC" pitchFamily="66" charset="0"/>
              </a:rPr>
              <a:t>. </a:t>
            </a:r>
            <a:r>
              <a:rPr lang="en-US" sz="6000" b="1" dirty="0">
                <a:latin typeface="Bradley Hand ITC" pitchFamily="66" charset="0"/>
              </a:rPr>
              <a:t>Domain Archaea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Live in extreme environments (called </a:t>
            </a:r>
            <a:r>
              <a:rPr lang="en-US" sz="2400" dirty="0" err="1"/>
              <a:t>extremophiles</a:t>
            </a:r>
            <a:r>
              <a:rPr lang="en-US" sz="2400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1447800"/>
          <a:ext cx="89154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743200"/>
                <a:gridCol w="1828800"/>
                <a:gridCol w="2362200"/>
              </a:tblGrid>
              <a:tr h="52294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Thermoacidophiles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Halophiles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Methanogens</a:t>
                      </a:r>
                      <a:endParaRPr lang="en-US" sz="2000" dirty="0"/>
                    </a:p>
                  </a:txBody>
                  <a:tcPr/>
                </a:tc>
              </a:tr>
              <a:tr h="17780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Environment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Hot (above 80C), acidic (pH of 1-2)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Salty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Anaerobes</a:t>
                      </a:r>
                      <a:r>
                        <a:rPr lang="en-US" sz="2400" baseline="0" dirty="0" smtClean="0"/>
                        <a:t> (can’t live in presence of oxygen)</a:t>
                      </a:r>
                      <a:endParaRPr lang="en-US" sz="2400" dirty="0"/>
                    </a:p>
                  </a:txBody>
                  <a:tcPr/>
                </a:tc>
              </a:tr>
              <a:tr h="303305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Environment</a:t>
                      </a:r>
                      <a:r>
                        <a:rPr lang="en-US" sz="2000" b="1" baseline="0" dirty="0" smtClean="0"/>
                        <a:t> Examples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Sulfur hot springs, ocean</a:t>
                      </a:r>
                      <a:r>
                        <a:rPr lang="en-US" sz="2400" baseline="0" dirty="0" smtClean="0"/>
                        <a:t> floor thermal vents, volcanoes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Great</a:t>
                      </a:r>
                      <a:r>
                        <a:rPr lang="en-US" sz="2400" baseline="0" dirty="0" smtClean="0"/>
                        <a:t> Salt Lake, Dead Sea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Sewage treatment plants, swamps, bogs, </a:t>
                      </a:r>
                      <a:r>
                        <a:rPr lang="en-US" sz="2400" baseline="0" dirty="0" smtClean="0"/>
                        <a:t>GI tract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882" y="2073276"/>
            <a:ext cx="243311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025651"/>
            <a:ext cx="152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20574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://msnbcmedia.msn.com/j/MSNBC/Components/Photo/_new/pb-110603-yellowstone-hot-springs-eg-01.photoblog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243238"/>
            <a:ext cx="2133600" cy="153856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650" y="3810000"/>
            <a:ext cx="2571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http://beyondtheopposites.com/wp-content/uploads/2011/02/dead-se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1" y="5289042"/>
            <a:ext cx="1793131" cy="1264158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10000"/>
            <a:ext cx="1828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http://www.shubhamindia.com/images/Convational_ST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5334001"/>
            <a:ext cx="2133600" cy="141170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37338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8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Prokaryotes VS. Eukaryotes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399797"/>
            <a:ext cx="5386917" cy="63976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Prokaryotes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6193368" y="1399797"/>
            <a:ext cx="5389033" cy="63976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Eukaryotes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09600" y="2226885"/>
            <a:ext cx="5386917" cy="394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</a:t>
            </a:r>
            <a:r>
              <a:rPr lang="en-US" sz="2400" u="sng" dirty="0" smtClean="0"/>
              <a:t>nucleus</a:t>
            </a:r>
          </a:p>
          <a:p>
            <a:r>
              <a:rPr lang="en-US" sz="2400" u="sng" dirty="0" smtClean="0"/>
              <a:t>Not</a:t>
            </a:r>
            <a:r>
              <a:rPr lang="en-US" sz="2400" dirty="0" smtClean="0"/>
              <a:t> bound by a nuclear </a:t>
            </a:r>
            <a:r>
              <a:rPr lang="en-US" sz="2400" u="sng" dirty="0" smtClean="0"/>
              <a:t>membrane</a:t>
            </a:r>
          </a:p>
          <a:p>
            <a:r>
              <a:rPr lang="en-US" sz="2400" dirty="0" smtClean="0"/>
              <a:t>Usually contains one </a:t>
            </a:r>
            <a:r>
              <a:rPr lang="en-US" sz="2400" u="sng" dirty="0" smtClean="0"/>
              <a:t>circular</a:t>
            </a:r>
            <a:r>
              <a:rPr lang="en-US" sz="2400" dirty="0" smtClean="0"/>
              <a:t> chromosome composed of </a:t>
            </a:r>
            <a:r>
              <a:rPr lang="en-US" sz="2400" u="sng" dirty="0" smtClean="0"/>
              <a:t>DNA </a:t>
            </a:r>
            <a:r>
              <a:rPr lang="en-US" sz="2400" dirty="0" smtClean="0"/>
              <a:t>with proteins</a:t>
            </a:r>
          </a:p>
          <a:p>
            <a:pPr lvl="1"/>
            <a:r>
              <a:rPr lang="en-US" sz="2200" dirty="0" smtClean="0"/>
              <a:t>Ex. </a:t>
            </a:r>
            <a:r>
              <a:rPr lang="en-US" sz="2200" u="sng" dirty="0" smtClean="0"/>
              <a:t>bacteria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368" y="2226885"/>
            <a:ext cx="5389033" cy="3941763"/>
          </a:xfrm>
        </p:spPr>
        <p:txBody>
          <a:bodyPr/>
          <a:lstStyle/>
          <a:p>
            <a:r>
              <a:rPr lang="en-US" sz="2400" u="sng" dirty="0" smtClean="0"/>
              <a:t>Nucleus</a:t>
            </a:r>
            <a:r>
              <a:rPr lang="en-US" sz="2400" dirty="0" smtClean="0"/>
              <a:t> present</a:t>
            </a:r>
          </a:p>
          <a:p>
            <a:r>
              <a:rPr lang="en-US" sz="2400" u="sng" dirty="0" smtClean="0"/>
              <a:t>Bound</a:t>
            </a:r>
            <a:r>
              <a:rPr lang="en-US" sz="2400" dirty="0" smtClean="0"/>
              <a:t> by a </a:t>
            </a:r>
            <a:r>
              <a:rPr lang="en-US" sz="2400" u="sng" dirty="0" smtClean="0"/>
              <a:t>nuclear </a:t>
            </a:r>
            <a:r>
              <a:rPr lang="en-US" sz="2400" dirty="0" smtClean="0"/>
              <a:t>membrane</a:t>
            </a:r>
          </a:p>
          <a:p>
            <a:r>
              <a:rPr lang="en-US" sz="2400" dirty="0" smtClean="0"/>
              <a:t>Contains one or more </a:t>
            </a:r>
            <a:r>
              <a:rPr lang="en-US" sz="2400" u="sng" dirty="0" smtClean="0"/>
              <a:t>paired</a:t>
            </a:r>
            <a:r>
              <a:rPr lang="en-US" sz="2400" dirty="0" smtClean="0"/>
              <a:t> linear chromosomes</a:t>
            </a:r>
          </a:p>
          <a:p>
            <a:pPr lvl="1"/>
            <a:r>
              <a:rPr lang="en-US" sz="2200" dirty="0" smtClean="0"/>
              <a:t>Ex. </a:t>
            </a:r>
            <a:r>
              <a:rPr lang="en-US" sz="2200" u="sng" dirty="0" smtClean="0"/>
              <a:t>plants</a:t>
            </a:r>
            <a:r>
              <a:rPr lang="en-US" sz="2200" dirty="0" smtClean="0"/>
              <a:t> and </a:t>
            </a:r>
            <a:r>
              <a:rPr lang="en-US" sz="2200" u="sng" dirty="0" smtClean="0"/>
              <a:t>animals</a:t>
            </a:r>
          </a:p>
          <a:p>
            <a:endParaRPr lang="en-US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440" y="6379252"/>
            <a:ext cx="619051" cy="274320"/>
          </a:xfrm>
          <a:noFill/>
        </p:spPr>
        <p:txBody>
          <a:bodyPr/>
          <a:lstStyle/>
          <a:p>
            <a:fld id="{57B86ED1-7992-4838-9190-7AFA8F024802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1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004" y="633611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Bradley Hand ITC" pitchFamily="66" charset="0"/>
              </a:rPr>
              <a:t>Bacteria &amp; </a:t>
            </a:r>
            <a:r>
              <a:rPr lang="en-US" sz="4800" b="1" dirty="0" err="1">
                <a:latin typeface="Bradley Hand ITC" pitchFamily="66" charset="0"/>
              </a:rPr>
              <a:t>Archaea</a:t>
            </a:r>
            <a:r>
              <a:rPr lang="en-US" sz="4800" b="1" dirty="0">
                <a:latin typeface="Bradley Hand ITC" pitchFamily="66" charset="0"/>
              </a:rPr>
              <a:t> Differences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534589"/>
            <a:ext cx="4443984" cy="823912"/>
          </a:xfrm>
        </p:spPr>
        <p:txBody>
          <a:bodyPr/>
          <a:lstStyle/>
          <a:p>
            <a:pPr algn="ctr"/>
            <a:r>
              <a:rPr lang="en-US" sz="3200" dirty="0"/>
              <a:t>Similarities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6528816" y="1534589"/>
            <a:ext cx="4443984" cy="823912"/>
          </a:xfrm>
        </p:spPr>
        <p:txBody>
          <a:bodyPr/>
          <a:lstStyle/>
          <a:p>
            <a:pPr algn="ctr"/>
            <a:r>
              <a:rPr lang="en-US" sz="3200" dirty="0"/>
              <a:t>Differences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Size</a:t>
            </a:r>
          </a:p>
          <a:p>
            <a:r>
              <a:rPr lang="en-US" sz="2800" dirty="0"/>
              <a:t>Prokaryotes</a:t>
            </a:r>
          </a:p>
          <a:p>
            <a:r>
              <a:rPr lang="en-US" sz="2800" dirty="0"/>
              <a:t>Have cell walls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56604" y="2643203"/>
            <a:ext cx="4425696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Different cell wall components</a:t>
            </a:r>
          </a:p>
          <a:p>
            <a:pPr lvl="1"/>
            <a:r>
              <a:rPr lang="en-US" sz="2800" dirty="0"/>
              <a:t>Bacteria have </a:t>
            </a:r>
            <a:r>
              <a:rPr lang="en-US" sz="2800" dirty="0" err="1"/>
              <a:t>peptidoglycan</a:t>
            </a:r>
            <a:endParaRPr lang="en-US" sz="2800" dirty="0"/>
          </a:p>
          <a:p>
            <a:pPr lvl="1"/>
            <a:r>
              <a:rPr lang="en-US" sz="2800" dirty="0" err="1"/>
              <a:t>Archaea</a:t>
            </a:r>
            <a:r>
              <a:rPr lang="en-US" sz="2800" dirty="0"/>
              <a:t> lack </a:t>
            </a:r>
            <a:r>
              <a:rPr lang="en-US" sz="2800" dirty="0" err="1"/>
              <a:t>peptidoglycan</a:t>
            </a:r>
            <a:endParaRPr lang="en-US" sz="2800" dirty="0"/>
          </a:p>
          <a:p>
            <a:r>
              <a:rPr lang="en-US" sz="2800" dirty="0"/>
              <a:t>Different lipids in cell membrane</a:t>
            </a:r>
          </a:p>
          <a:p>
            <a:r>
              <a:rPr lang="en-US" sz="2800" dirty="0"/>
              <a:t>Different proteins &amp; nucleic acid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219201"/>
            <a:ext cx="4267200" cy="4906963"/>
          </a:xfrm>
        </p:spPr>
        <p:txBody>
          <a:bodyPr>
            <a:normAutofit/>
          </a:bodyPr>
          <a:lstStyle/>
          <a:p>
            <a:r>
              <a:rPr lang="en-US" sz="3600" b="1" dirty="0"/>
              <a:t>Binary Fission- </a:t>
            </a:r>
            <a:r>
              <a:rPr lang="en-US" sz="3600" dirty="0"/>
              <a:t>asexual reproduction</a:t>
            </a:r>
          </a:p>
          <a:p>
            <a:pPr lvl="1"/>
            <a:r>
              <a:rPr lang="en-US" sz="3200" dirty="0"/>
              <a:t>Division of cell into two genetically identical cells</a:t>
            </a:r>
          </a:p>
        </p:txBody>
      </p:sp>
      <p:pic>
        <p:nvPicPr>
          <p:cNvPr id="593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69829" y="1219200"/>
            <a:ext cx="4166475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0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1885"/>
            <a:ext cx="6781800" cy="62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460586" y="1487269"/>
            <a:ext cx="287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(Chromosome replicates)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2201" y="2935070"/>
            <a:ext cx="316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(Original chromosome and new copy separate)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1" y="4410671"/>
            <a:ext cx="304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(New plasma membrane and cell wall form)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401" y="5787248"/>
            <a:ext cx="191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(two identical cells)</a:t>
            </a:r>
          </a:p>
        </p:txBody>
      </p:sp>
    </p:spTree>
    <p:extLst>
      <p:ext uri="{BB962C8B-B14F-4D97-AF65-F5344CB8AC3E}">
        <p14:creationId xmlns:p14="http://schemas.microsoft.com/office/powerpoint/2010/main" val="42188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Undergo Exponential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4" descr="Image result for exponential grow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exponential grow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exponential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61" y="1544637"/>
            <a:ext cx="4697778" cy="50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tages of Bacterial Growth &lt;ul&gt;&lt;li&gt;Lag &lt;/li&gt;&lt;/ul&gt;&lt;ul&gt;&lt;li&gt;Log (logarithmic) &lt;/li&gt;&lt;/ul&gt;&lt;ul&gt;&lt;li&gt;Stationary &lt;/li&gt;&lt;/ul&gt;&lt;ul&gt;&lt;li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5" y="0"/>
            <a:ext cx="8987692" cy="67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tages of Bacterial Growth &lt;ul&gt;&lt;li&gt;Lag  Adapt to nutrients &lt;/li&gt;&lt;/ul&gt;&lt;ul&gt;&lt;li&gt;Log  Active Growth &lt;/li&gt;&lt;/ul&gt;&lt;ul&gt;&lt;li&gt;Station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29" y="0"/>
            <a:ext cx="8886094" cy="66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tages of Bacterial growth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7" y="0"/>
            <a:ext cx="9237784" cy="69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actors affecting Bacterial Growth &lt;ul&gt;&lt;li&gt;Amount of nutrients &lt;/li&gt;&lt;/ul&gt;&lt;ul&gt;&lt;li&gt;Temperature &lt;/li&gt;&lt;/ul&gt;&lt;ul&gt;&lt;li&gt;pH &lt;/li&gt;&lt;/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1" y="182256"/>
            <a:ext cx="8900991" cy="66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0668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Bradley Hand ITC" pitchFamily="66" charset="0"/>
              </a:rPr>
              <a:t>Cell Walls </a:t>
            </a:r>
            <a:endParaRPr lang="en-US" sz="6000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Determines the bacteria’s shape</a:t>
            </a:r>
          </a:p>
          <a:p>
            <a:r>
              <a:rPr lang="en-US" sz="3200" dirty="0" smtClean="0"/>
              <a:t>All bacterial cells have cell walls</a:t>
            </a:r>
          </a:p>
          <a:p>
            <a:pPr lvl="1"/>
            <a:r>
              <a:rPr lang="en-US" sz="3200" dirty="0" err="1" smtClean="0"/>
              <a:t>Eubacteria</a:t>
            </a:r>
            <a:r>
              <a:rPr lang="en-US" sz="3200" dirty="0" smtClean="0"/>
              <a:t>- have </a:t>
            </a:r>
            <a:r>
              <a:rPr lang="en-US" sz="3200" dirty="0" err="1" smtClean="0"/>
              <a:t>peptidoglycan</a:t>
            </a:r>
            <a:endParaRPr lang="en-US" sz="3200" dirty="0" smtClean="0"/>
          </a:p>
          <a:p>
            <a:pPr lvl="1"/>
            <a:r>
              <a:rPr lang="en-US" sz="3200" dirty="0" err="1" smtClean="0"/>
              <a:t>Archae</a:t>
            </a:r>
            <a:r>
              <a:rPr lang="en-US" sz="3200" dirty="0" smtClean="0"/>
              <a:t>- lack </a:t>
            </a:r>
            <a:r>
              <a:rPr lang="en-US" sz="3200" dirty="0" err="1" smtClean="0"/>
              <a:t>peptidoglycan</a:t>
            </a:r>
            <a:r>
              <a:rPr lang="en-US" sz="3200" dirty="0" smtClean="0"/>
              <a:t>; different lipids</a:t>
            </a:r>
          </a:p>
          <a:p>
            <a:pPr lvl="1">
              <a:buNone/>
            </a:pPr>
            <a:endParaRPr lang="en-US" sz="3200" dirty="0" smtClean="0"/>
          </a:p>
          <a:p>
            <a:r>
              <a:rPr lang="en-US" sz="3200" dirty="0" smtClean="0"/>
              <a:t>Dyes added to bacteria to identify two types:</a:t>
            </a:r>
          </a:p>
          <a:p>
            <a:pPr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w/ outer layer of lipid</a:t>
            </a:r>
          </a:p>
          <a:p>
            <a:pPr lvl="1"/>
            <a:r>
              <a:rPr lang="en-US" sz="3200" dirty="0" smtClean="0"/>
              <a:t>w/o outer layer of lipid</a:t>
            </a:r>
            <a:endParaRPr lang="en-US" sz="3200" dirty="0"/>
          </a:p>
        </p:txBody>
      </p:sp>
      <p:sp>
        <p:nvSpPr>
          <p:cNvPr id="4" name="Right Brace 3"/>
          <p:cNvSpPr/>
          <p:nvPr/>
        </p:nvSpPr>
        <p:spPr>
          <a:xfrm>
            <a:off x="6197600" y="5791200"/>
            <a:ext cx="711200" cy="10668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53225" y="5561277"/>
            <a:ext cx="2119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Technique = </a:t>
            </a:r>
          </a:p>
          <a:p>
            <a:pPr algn="ctr"/>
            <a:r>
              <a:rPr lang="en-US" sz="2800" dirty="0" smtClean="0"/>
              <a:t>Gram Stain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62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3200400"/>
            <a:ext cx="107696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Bradley Hand ITC" pitchFamily="66" charset="0"/>
              </a:rPr>
              <a:t>Gram Stain</a:t>
            </a:r>
            <a:endParaRPr lang="en-US" sz="6000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525963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arge amount of </a:t>
            </a:r>
            <a:r>
              <a:rPr lang="en-US" dirty="0" err="1" smtClean="0"/>
              <a:t>peptidoglycan</a:t>
            </a:r>
            <a:r>
              <a:rPr lang="en-US" dirty="0" smtClean="0"/>
              <a:t>=  dark purple</a:t>
            </a:r>
          </a:p>
          <a:p>
            <a:pPr lvl="1"/>
            <a:r>
              <a:rPr lang="en-US" dirty="0" smtClean="0"/>
              <a:t>Called gram positive</a:t>
            </a:r>
          </a:p>
          <a:p>
            <a:r>
              <a:rPr lang="en-US" dirty="0" smtClean="0"/>
              <a:t>W/ a lipid layer; less </a:t>
            </a:r>
            <a:r>
              <a:rPr lang="en-US" dirty="0" err="1" smtClean="0"/>
              <a:t>peptidoglycan</a:t>
            </a:r>
            <a:r>
              <a:rPr lang="en-US" dirty="0" smtClean="0"/>
              <a:t>= light pink</a:t>
            </a:r>
          </a:p>
          <a:p>
            <a:pPr lvl="1"/>
            <a:r>
              <a:rPr lang="en-US" dirty="0" smtClean="0"/>
              <a:t>Called gram negative</a:t>
            </a:r>
          </a:p>
        </p:txBody>
      </p:sp>
      <p:pic>
        <p:nvPicPr>
          <p:cNvPr id="2050" name="Picture 2" descr="http://3.bp.blogspot.com/_X5UZqPW3nj4/RXhFxtYitkI/AAAAAAAAABM/iAbqr0vIV3I/s320/gram+n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7201" y="3790950"/>
            <a:ext cx="4076700" cy="2381250"/>
          </a:xfrm>
          <a:prstGeom prst="rect">
            <a:avLst/>
          </a:prstGeom>
          <a:noFill/>
        </p:spPr>
      </p:pic>
      <p:pic>
        <p:nvPicPr>
          <p:cNvPr id="2052" name="Picture 4" descr="http://phil.cdc.gov/phil_images/20021108/7/PHIL_2297_l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600" y="3810000"/>
            <a:ext cx="4470401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16001" y="3200401"/>
            <a:ext cx="2873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Gram Positive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04000" y="3200401"/>
            <a:ext cx="3075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Gram Negative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548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38866-86BD-4EF0-8FAD-FC4492E2AA3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8" name="Picture 2" descr="Common features of prokaryotic and eukaryotic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499" y="980728"/>
            <a:ext cx="9300239" cy="4621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4271798" y="2132856"/>
            <a:ext cx="2208245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51851" y="2420888"/>
            <a:ext cx="1344149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5893" y="2636912"/>
            <a:ext cx="672075" cy="2244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49150" y="190754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3192" y="226758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7235" y="256490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3.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 rot="21394671">
            <a:off x="203200" y="609600"/>
            <a:ext cx="66040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Bernard MT Condensed" pitchFamily="18" charset="0"/>
              </a:rPr>
              <a:t>Why does it matter?</a:t>
            </a:r>
            <a:endParaRPr lang="en-US" sz="4800" b="1" dirty="0">
              <a:latin typeface="Bernard MT Condensed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6027" y="1676400"/>
            <a:ext cx="10886373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438400" y="4648200"/>
            <a:ext cx="64008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4" name="TextBox 13"/>
          <p:cNvSpPr txBox="1">
            <a:spLocks noChangeArrowheads="1"/>
          </p:cNvSpPr>
          <p:nvPr/>
        </p:nvSpPr>
        <p:spPr bwMode="auto">
          <a:xfrm>
            <a:off x="1524000" y="4495801"/>
            <a:ext cx="934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Gram negative bacteria are protected against most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antibiotics &amp; chemicals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by their outer cell wall.  Only certain antibiotics can work against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them.</a:t>
            </a:r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encrypted-tbn3.gstatic.com/images?q=tbn:ANd9GcRYsNRe3zsaMmZbc9WLXlH2ckVhQVlZwEP0yxg3EIsUN3Xn-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14400"/>
            <a:ext cx="5943600" cy="3991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2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becscreen.com/wp-content/uploads/2011/06/gram-negat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762000"/>
            <a:ext cx="6400800" cy="5112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4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faculty.college-prep.org/~bernie/sciproject/project/Kingdoms/Bacteria3/B.anthraci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09600"/>
            <a:ext cx="5638800" cy="4503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2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aapredbook.aappublications.org/content/1/SEC131/SEC162/SEC165/G604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3870" y="762000"/>
            <a:ext cx="6901131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1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classconnection.s3.amazonaws.com/797/flashcards/1448797/jpg/036-21352846673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85800"/>
            <a:ext cx="6754254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2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3219a2.medialib.glogster.com/media/ab/ab4e3baf5682c00309bc34fad48f126e27c01f5bc2f91ea4a8e9b6cff80dffb9/spirill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762000"/>
            <a:ext cx="5778928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4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blog.labplanet.com/wp-content/uploads/2011/01/staphylococcu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838200"/>
            <a:ext cx="5638800" cy="4654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3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 Conjugation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8741" y="1143000"/>
            <a:ext cx="4343400" cy="5562600"/>
          </a:xfrm>
        </p:spPr>
        <p:txBody>
          <a:bodyPr>
            <a:normAutofit/>
          </a:bodyPr>
          <a:lstStyle/>
          <a:p>
            <a:r>
              <a:rPr lang="en-US" sz="2800" dirty="0"/>
              <a:t>Two cells attach  by a </a:t>
            </a:r>
            <a:r>
              <a:rPr lang="en-US" sz="2800" dirty="0" err="1"/>
              <a:t>pili</a:t>
            </a:r>
            <a:r>
              <a:rPr lang="en-US" sz="2800" dirty="0"/>
              <a:t> &amp; exchange genetic info.</a:t>
            </a:r>
          </a:p>
          <a:p>
            <a:pPr lvl="1"/>
            <a:r>
              <a:rPr lang="en-US" sz="2800" dirty="0" err="1"/>
              <a:t>Pili</a:t>
            </a:r>
            <a:r>
              <a:rPr lang="en-US" sz="2800" dirty="0"/>
              <a:t>: acts as a “bridge” transferring DNA from one cell to another</a:t>
            </a:r>
          </a:p>
          <a:p>
            <a:pPr lvl="1"/>
            <a:r>
              <a:rPr lang="en-US" sz="2800" dirty="0"/>
              <a:t>Plasmid: extra DNA molecule separate from </a:t>
            </a:r>
            <a:r>
              <a:rPr lang="en-US" sz="2800" dirty="0" err="1"/>
              <a:t>nucleoid</a:t>
            </a:r>
            <a:r>
              <a:rPr lang="en-US" sz="2800" dirty="0"/>
              <a:t> (circular DNA) that is transferred</a:t>
            </a:r>
          </a:p>
        </p:txBody>
      </p:sp>
      <p:pic>
        <p:nvPicPr>
          <p:cNvPr id="61442" name="Picture 2" descr="http://parts.mit.edu/igem07/images/1/16/BU_conjug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142" y="838200"/>
            <a:ext cx="4878659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7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143000"/>
            <a:ext cx="85344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radley Hand ITC" pitchFamily="66" charset="0"/>
              </a:rPr>
              <a:t> </a:t>
            </a:r>
            <a:r>
              <a:rPr lang="en-US" sz="6000" b="1" dirty="0">
                <a:latin typeface="Bradley Hand ITC" pitchFamily="66" charset="0"/>
              </a:rPr>
              <a:t>Prokaryote Classification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Once classified into Kingdom </a:t>
            </a:r>
            <a:r>
              <a:rPr lang="en-US" sz="2800" dirty="0" err="1" smtClean="0"/>
              <a:t>Monera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Lack of nucleus &amp; membrane- bound organelles</a:t>
            </a:r>
          </a:p>
          <a:p>
            <a:r>
              <a:rPr lang="en-US" sz="2800" dirty="0" smtClean="0"/>
              <a:t>Now divided into two domains:</a:t>
            </a:r>
          </a:p>
          <a:p>
            <a:pPr marL="925830" lvl="1" indent="-514350">
              <a:buAutoNum type="alphaLcPeriod"/>
            </a:pPr>
            <a:r>
              <a:rPr lang="en-US" sz="2800" dirty="0" smtClean="0"/>
              <a:t>Domain Bacteria (most common/affect humans)</a:t>
            </a:r>
          </a:p>
          <a:p>
            <a:pPr marL="925830" lvl="1" indent="-514350">
              <a:buFont typeface="Franklin Gothic Book" panose="020B0503020102020204" pitchFamily="34" charset="0"/>
              <a:buAutoNum type="alphaLcPeriod"/>
            </a:pPr>
            <a:r>
              <a:rPr lang="en-US" sz="2800" dirty="0"/>
              <a:t>Domain Archaea</a:t>
            </a:r>
          </a:p>
          <a:p>
            <a:pPr marL="925830" lvl="1" indent="-514350">
              <a:buAutoNum type="alphaLcPeriod"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2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7427" y="282055"/>
            <a:ext cx="3581400" cy="6096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Donor cell produces a </a:t>
            </a:r>
            <a:r>
              <a:rPr lang="en-US" sz="2800" dirty="0" err="1"/>
              <a:t>pilus</a:t>
            </a:r>
            <a:r>
              <a:rPr lang="en-US" sz="2800" dirty="0"/>
              <a:t> (</a:t>
            </a:r>
            <a:r>
              <a:rPr lang="en-US" sz="2800" dirty="0" err="1"/>
              <a:t>singlular</a:t>
            </a:r>
            <a:r>
              <a:rPr lang="en-US" sz="2800" dirty="0"/>
              <a:t> for </a:t>
            </a:r>
            <a:r>
              <a:rPr lang="en-US" sz="2800" dirty="0" err="1"/>
              <a:t>pili</a:t>
            </a:r>
            <a:r>
              <a:rPr lang="en-US" sz="2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Pilus</a:t>
            </a:r>
            <a:r>
              <a:rPr lang="en-US" sz="2800" dirty="0"/>
              <a:t> attaches to  recipient cell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An enzyme cuts the plasmid (break in the DNA strand)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Single DNA strand is transferred to the recipient cell &amp; is incorporated into the </a:t>
            </a:r>
            <a:r>
              <a:rPr lang="en-US" sz="2800" dirty="0" err="1"/>
              <a:t>nucleiod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Plasmids re-circle </a:t>
            </a:r>
          </a:p>
        </p:txBody>
      </p:sp>
      <p:pic>
        <p:nvPicPr>
          <p:cNvPr id="5" name="Picture 2" descr="http://parts.mit.edu/igem07/images/1/16/BU_conjug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888" y="457200"/>
            <a:ext cx="4683512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84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Bacteria reproduce quickly &amp; pop. grows rapidly </a:t>
            </a:r>
          </a:p>
          <a:p>
            <a:pPr lvl="1"/>
            <a:r>
              <a:rPr lang="en-US" sz="3200" dirty="0" smtClean="0"/>
              <a:t>thus mutations can help bacteria survive changing environments</a:t>
            </a:r>
          </a:p>
          <a:p>
            <a:pPr lvl="2"/>
            <a:r>
              <a:rPr lang="en-US" sz="3200" dirty="0" smtClean="0"/>
              <a:t>New gene combinations</a:t>
            </a:r>
          </a:p>
          <a:p>
            <a:pPr lvl="2"/>
            <a:r>
              <a:rPr lang="en-US" sz="3200" dirty="0" smtClean="0"/>
              <a:t>New bacteria characteristics</a:t>
            </a:r>
          </a:p>
          <a:p>
            <a:pPr lvl="2"/>
            <a:r>
              <a:rPr lang="en-US" sz="3200" dirty="0" smtClean="0"/>
              <a:t>Genetic diversity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45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Bradley Hand ITC" pitchFamily="66" charset="0"/>
              </a:rPr>
              <a:t>a</a:t>
            </a:r>
            <a:r>
              <a:rPr lang="en-US" sz="6000" b="1" dirty="0" smtClean="0">
                <a:latin typeface="Bradley Hand ITC" pitchFamily="66" charset="0"/>
              </a:rPr>
              <a:t>. </a:t>
            </a:r>
            <a:r>
              <a:rPr lang="en-US" sz="6000" b="1" dirty="0">
                <a:latin typeface="Bradley Hand ITC" pitchFamily="66" charset="0"/>
              </a:rPr>
              <a:t>Domain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Bacteria (Kingdom </a:t>
            </a:r>
            <a:r>
              <a:rPr lang="en-US" sz="3200" dirty="0" err="1" smtClean="0"/>
              <a:t>Eubacteria</a:t>
            </a:r>
            <a:r>
              <a:rPr lang="en-US" sz="3200" dirty="0" smtClean="0"/>
              <a:t>) </a:t>
            </a:r>
          </a:p>
          <a:p>
            <a:r>
              <a:rPr lang="en-US" sz="3200" dirty="0" smtClean="0"/>
              <a:t>Found everywhere except in extreme environments </a:t>
            </a:r>
          </a:p>
          <a:p>
            <a:r>
              <a:rPr lang="en-US" sz="3200" dirty="0" smtClean="0"/>
              <a:t>Have strong cell walls w/ </a:t>
            </a:r>
            <a:r>
              <a:rPr lang="en-US" sz="3200" dirty="0" err="1" smtClean="0"/>
              <a:t>peptidoglycan</a:t>
            </a:r>
            <a:r>
              <a:rPr lang="en-US" sz="3200" dirty="0" smtClean="0"/>
              <a:t> (sugars &amp; amino acids)</a:t>
            </a:r>
            <a:endParaRPr lang="en-US" sz="3200" dirty="0"/>
          </a:p>
        </p:txBody>
      </p:sp>
      <p:sp>
        <p:nvSpPr>
          <p:cNvPr id="21" name="Freeform 20"/>
          <p:cNvSpPr/>
          <p:nvPr/>
        </p:nvSpPr>
        <p:spPr>
          <a:xfrm>
            <a:off x="9489282" y="1143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0668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Bradley Hand ITC" pitchFamily="66" charset="0"/>
              </a:rPr>
              <a:t> </a:t>
            </a:r>
            <a:r>
              <a:rPr lang="en-US" sz="6000" b="1" dirty="0">
                <a:latin typeface="Bradley Hand ITC" pitchFamily="66" charset="0"/>
              </a:rPr>
              <a:t>Shape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1143000"/>
          <a:ext cx="86868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9458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Cocci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100" dirty="0" smtClean="0"/>
                        <a:t>(Spherical/Round)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Bacilli </a:t>
                      </a:r>
                    </a:p>
                    <a:p>
                      <a:pPr algn="ctr"/>
                      <a:r>
                        <a:rPr lang="en-US" sz="2100" dirty="0" smtClean="0"/>
                        <a:t>(Rod-shaped)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Spirilli</a:t>
                      </a:r>
                      <a:r>
                        <a:rPr lang="en-US" sz="2800" dirty="0" smtClean="0"/>
                        <a:t> </a:t>
                      </a:r>
                    </a:p>
                    <a:p>
                      <a:pPr algn="ctr"/>
                      <a:r>
                        <a:rPr lang="en-US" sz="2100" dirty="0" smtClean="0"/>
                        <a:t>(Spiral-shaped)</a:t>
                      </a:r>
                      <a:endParaRPr lang="en-US" sz="2100" dirty="0"/>
                    </a:p>
                  </a:txBody>
                  <a:tcPr/>
                </a:tc>
              </a:tr>
              <a:tr h="3854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1"/>
            <a:ext cx="2286000" cy="31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://www.answersingenesis.org/assets/images/articles/am/v2/n3/bacil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37380" y="3218180"/>
            <a:ext cx="3241040" cy="2209800"/>
          </a:xfrm>
          <a:prstGeom prst="rect">
            <a:avLst/>
          </a:prstGeom>
          <a:noFill/>
        </p:spPr>
      </p:pic>
      <p:pic>
        <p:nvPicPr>
          <p:cNvPr id="4103" name="Picture 7" descr="http://www.uic.edu/classes/bios/bios100/labs/spiri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513307" y="3125755"/>
            <a:ext cx="3080047" cy="2314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1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Arrangements of </a:t>
            </a:r>
            <a:r>
              <a:rPr lang="en-US" dirty="0" err="1" smtClean="0"/>
              <a:t>Cocci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807" y="1781175"/>
            <a:ext cx="6219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78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Arrangements of Bacilli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38" y="1771650"/>
            <a:ext cx="68675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7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Arrangements of </a:t>
            </a:r>
            <a:r>
              <a:rPr lang="en-US" dirty="0" err="1" smtClean="0"/>
              <a:t>Spirilli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4450" y="2662238"/>
            <a:ext cx="4343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80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917</TotalTime>
  <Words>905</Words>
  <Application>Microsoft Office PowerPoint</Application>
  <PresentationFormat>Widescreen</PresentationFormat>
  <Paragraphs>173</Paragraphs>
  <Slides>41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Bernard MT Condensed</vt:lpstr>
      <vt:lpstr>Bradley Hand ITC</vt:lpstr>
      <vt:lpstr>Calibri</vt:lpstr>
      <vt:lpstr>Franklin Gothic Book</vt:lpstr>
      <vt:lpstr>Georgia</vt:lpstr>
      <vt:lpstr>Crop</vt:lpstr>
      <vt:lpstr>Prokaryotic Cells</vt:lpstr>
      <vt:lpstr>Prokaryotes VS. Eukaryotes</vt:lpstr>
      <vt:lpstr>PowerPoint Presentation</vt:lpstr>
      <vt:lpstr> Prokaryote Classification</vt:lpstr>
      <vt:lpstr>a. Domain Bacteria</vt:lpstr>
      <vt:lpstr> Shape</vt:lpstr>
      <vt:lpstr>Arrangements of Cocci</vt:lpstr>
      <vt:lpstr>Arrangements of Bacilli</vt:lpstr>
      <vt:lpstr>Arrangements of Spirilli</vt:lpstr>
      <vt:lpstr>Metabolism- How they obtain energy</vt:lpstr>
      <vt:lpstr>Metabolism- How they obtain energy</vt:lpstr>
      <vt:lpstr>Metabolism- how they obtain energy</vt:lpstr>
      <vt:lpstr> Prokaryote Structure</vt:lpstr>
      <vt:lpstr> Size</vt:lpstr>
      <vt:lpstr>Chromosomes</vt:lpstr>
      <vt:lpstr>Capsule</vt:lpstr>
      <vt:lpstr>Movement</vt:lpstr>
      <vt:lpstr>Pili</vt:lpstr>
      <vt:lpstr>b. Domain Archaea</vt:lpstr>
      <vt:lpstr>Bacteria &amp; Archaea Differences</vt:lpstr>
      <vt:lpstr> Reproduction</vt:lpstr>
      <vt:lpstr>PowerPoint Presentation</vt:lpstr>
      <vt:lpstr>Undergo Exponential Growth</vt:lpstr>
      <vt:lpstr>PowerPoint Presentation</vt:lpstr>
      <vt:lpstr>PowerPoint Presentation</vt:lpstr>
      <vt:lpstr>PowerPoint Presentation</vt:lpstr>
      <vt:lpstr>PowerPoint Presentation</vt:lpstr>
      <vt:lpstr>Cell Walls </vt:lpstr>
      <vt:lpstr>Gram Stain</vt:lpstr>
      <vt:lpstr>Why does it matter?</vt:lpstr>
      <vt:lpstr>Check Your Understanding!!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Conjugation</vt:lpstr>
      <vt:lpstr>PowerPoint Presentation</vt:lpstr>
      <vt:lpstr>Mutations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Prokaryotic Cells</dc:title>
  <dc:creator>Jennifer Soehner</dc:creator>
  <cp:lastModifiedBy>Jennifer Soehner</cp:lastModifiedBy>
  <cp:revision>16</cp:revision>
  <dcterms:created xsi:type="dcterms:W3CDTF">2016-09-06T23:03:00Z</dcterms:created>
  <dcterms:modified xsi:type="dcterms:W3CDTF">2017-09-15T19:16:33Z</dcterms:modified>
</cp:coreProperties>
</file>