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2"/>
  </p:notesMasterIdLst>
  <p:sldIdLst>
    <p:sldId id="291" r:id="rId2"/>
    <p:sldId id="272" r:id="rId3"/>
    <p:sldId id="274" r:id="rId4"/>
    <p:sldId id="278" r:id="rId5"/>
    <p:sldId id="273" r:id="rId6"/>
    <p:sldId id="279" r:id="rId7"/>
    <p:sldId id="287" r:id="rId8"/>
    <p:sldId id="260" r:id="rId9"/>
    <p:sldId id="271" r:id="rId10"/>
    <p:sldId id="266" r:id="rId11"/>
    <p:sldId id="265" r:id="rId12"/>
    <p:sldId id="267" r:id="rId13"/>
    <p:sldId id="280" r:id="rId14"/>
    <p:sldId id="282" r:id="rId15"/>
    <p:sldId id="293" r:id="rId16"/>
    <p:sldId id="294" r:id="rId17"/>
    <p:sldId id="268" r:id="rId18"/>
    <p:sldId id="269" r:id="rId19"/>
    <p:sldId id="288"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DB66"/>
    <a:srgbClr val="FF6600"/>
    <a:srgbClr val="3399FF"/>
    <a:srgbClr val="FFCDFF"/>
    <a:srgbClr val="FFE1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014" autoAdjust="0"/>
  </p:normalViewPr>
  <p:slideViewPr>
    <p:cSldViewPr>
      <p:cViewPr varScale="1">
        <p:scale>
          <a:sx n="55" d="100"/>
          <a:sy n="55" d="100"/>
        </p:scale>
        <p:origin x="-177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C8FE59-0A30-4498-A456-CEE2FBF407D2}" type="datetimeFigureOut">
              <a:rPr lang="en-US" smtClean="0"/>
              <a:pPr/>
              <a:t>7/14/2016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229F19-D272-42F5-BCD9-B4D8BF1E2B06}" type="slidenum">
              <a:rPr lang="en-US" smtClean="0"/>
              <a:pPr/>
              <a:t>‹#›</a:t>
            </a:fld>
            <a:endParaRPr lang="en-US"/>
          </a:p>
        </p:txBody>
      </p:sp>
    </p:spTree>
    <p:extLst>
      <p:ext uri="{BB962C8B-B14F-4D97-AF65-F5344CB8AC3E}">
        <p14:creationId xmlns:p14="http://schemas.microsoft.com/office/powerpoint/2010/main" val="3161807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a:t>
            </a:r>
            <a:r>
              <a:rPr lang="en-US" baseline="0" dirty="0" smtClean="0"/>
              <a:t> you look at information… how do you determine whether or not is it scientific or not </a:t>
            </a:r>
            <a:r>
              <a:rPr lang="en-US" baseline="0" dirty="0" err="1" smtClean="0"/>
              <a:t>scientifice</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F9229F19-D272-42F5-BCD9-B4D8BF1E2B06}" type="slidenum">
              <a:rPr lang="en-US" smtClean="0"/>
              <a:pPr/>
              <a:t>1</a:t>
            </a:fld>
            <a:endParaRPr lang="en-US"/>
          </a:p>
        </p:txBody>
      </p:sp>
    </p:spTree>
    <p:extLst>
      <p:ext uri="{BB962C8B-B14F-4D97-AF65-F5344CB8AC3E}">
        <p14:creationId xmlns:p14="http://schemas.microsoft.com/office/powerpoint/2010/main" val="13674023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9229F19-D272-42F5-BCD9-B4D8BF1E2B06}" type="slidenum">
              <a:rPr lang="en-US" smtClean="0"/>
              <a:pPr/>
              <a:t>12</a:t>
            </a:fld>
            <a:endParaRPr lang="en-US"/>
          </a:p>
        </p:txBody>
      </p:sp>
    </p:spTree>
    <p:extLst>
      <p:ext uri="{BB962C8B-B14F-4D97-AF65-F5344CB8AC3E}">
        <p14:creationId xmlns:p14="http://schemas.microsoft.com/office/powerpoint/2010/main" val="38107251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Geo- Greek</a:t>
            </a:r>
            <a:r>
              <a:rPr lang="en-US" baseline="0" dirty="0" smtClean="0"/>
              <a:t> meaning for earth; </a:t>
            </a:r>
            <a:r>
              <a:rPr lang="en-US" baseline="0" dirty="0" err="1" smtClean="0"/>
              <a:t>centri</a:t>
            </a:r>
            <a:r>
              <a:rPr lang="en-US" baseline="0" dirty="0" smtClean="0"/>
              <a:t>- center ; ism- act, state or theory of</a:t>
            </a:r>
          </a:p>
          <a:p>
            <a:r>
              <a:rPr lang="en-US" baseline="0" dirty="0" err="1" smtClean="0"/>
              <a:t>Helio</a:t>
            </a:r>
            <a:r>
              <a:rPr lang="en-US" baseline="0" dirty="0" smtClean="0"/>
              <a:t>- means sun; </a:t>
            </a:r>
            <a:r>
              <a:rPr lang="en-US" baseline="0" dirty="0" err="1" smtClean="0"/>
              <a:t>centr</a:t>
            </a:r>
            <a:r>
              <a:rPr lang="en-US" baseline="0" dirty="0" smtClean="0"/>
              <a:t>- center; ism – the theory of</a:t>
            </a:r>
            <a:endParaRPr lang="en-US" dirty="0"/>
          </a:p>
        </p:txBody>
      </p:sp>
      <p:sp>
        <p:nvSpPr>
          <p:cNvPr id="4" name="Slide Number Placeholder 3"/>
          <p:cNvSpPr>
            <a:spLocks noGrp="1"/>
          </p:cNvSpPr>
          <p:nvPr>
            <p:ph type="sldNum" sz="quarter" idx="10"/>
          </p:nvPr>
        </p:nvSpPr>
        <p:spPr/>
        <p:txBody>
          <a:bodyPr/>
          <a:lstStyle/>
          <a:p>
            <a:fld id="{F9229F19-D272-42F5-BCD9-B4D8BF1E2B06}" type="slidenum">
              <a:rPr lang="en-US" smtClean="0"/>
              <a:pPr/>
              <a:t>13</a:t>
            </a:fld>
            <a:endParaRPr lang="en-US"/>
          </a:p>
        </p:txBody>
      </p:sp>
    </p:spTree>
    <p:extLst>
      <p:ext uri="{BB962C8B-B14F-4D97-AF65-F5344CB8AC3E}">
        <p14:creationId xmlns:p14="http://schemas.microsoft.com/office/powerpoint/2010/main" val="36498653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Redi</a:t>
            </a:r>
            <a:r>
              <a:rPr lang="en-US" dirty="0" smtClean="0"/>
              <a:t> (meat</a:t>
            </a:r>
            <a:r>
              <a:rPr lang="en-US" baseline="0" dirty="0" smtClean="0"/>
              <a:t> in open and non-open flasks) 1668</a:t>
            </a:r>
            <a:r>
              <a:rPr lang="en-US" dirty="0" smtClean="0"/>
              <a:t>, Needham (boil and then transfer) 1745, </a:t>
            </a:r>
            <a:r>
              <a:rPr lang="en-US" dirty="0" err="1" smtClean="0"/>
              <a:t>Spallanzani</a:t>
            </a:r>
            <a:r>
              <a:rPr lang="en-US" dirty="0" smtClean="0"/>
              <a:t> (boil &amp; no exposure to air), Pasteur</a:t>
            </a:r>
            <a:r>
              <a:rPr lang="en-US" baseline="0" dirty="0" smtClean="0"/>
              <a:t> 1859(</a:t>
            </a:r>
            <a:r>
              <a:rPr lang="en-US" baseline="0" dirty="0" err="1" smtClean="0"/>
              <a:t>airborn</a:t>
            </a:r>
            <a:r>
              <a:rPr lang="en-US" baseline="0" dirty="0" smtClean="0"/>
              <a:t> microorganisms settled in bend of flask because of gravity)</a:t>
            </a: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Before microscopes and theories of cells and germs, man had other ideas about the creation of living things. He bizarrely believed that life arose from inanimate matter (for example, maggots come spontaneously from rotting </a:t>
            </a:r>
            <a:r>
              <a:rPr lang="en-US" sz="1200" b="0" u="sng" kern="1200" dirty="0" smtClean="0">
                <a:solidFill>
                  <a:schemeClr val="tx1"/>
                </a:solidFill>
                <a:latin typeface="+mn-lt"/>
                <a:ea typeface="+mn-ea"/>
                <a:cs typeface="+mn-cs"/>
              </a:rPr>
              <a:t>meat</a:t>
            </a:r>
            <a:r>
              <a:rPr lang="en-US" dirty="0" smtClean="0"/>
              <a:t>). Proponents of this view (virtually everyone) used the Bible as a source of evidence, due to the fact that God made man from dust. However, the view did exist before Christianity and Aristotle said, in no uncertain terms, that some animals grow spontaneously and not from other animals of their kind. Earlier believers had to come up with some pretty strange ideas to make their theory work: Anaximander (a Greek philosopher who taught Pythagoras) believed that at some point in man’s history, humans had been born from the soil spontaneously in adult form, otherwise they could never have survived. Before we laugh too hard at the ancients, we should note that many Scientists right up to the 19th century believed this, and some even wrote </a:t>
            </a:r>
            <a:r>
              <a:rPr lang="en-US" sz="1200" b="0" u="sng" kern="1200" dirty="0" smtClean="0">
                <a:solidFill>
                  <a:schemeClr val="tx1"/>
                </a:solidFill>
                <a:latin typeface="+mn-lt"/>
                <a:ea typeface="+mn-ea"/>
                <a:cs typeface="+mn-cs"/>
              </a:rPr>
              <a:t>recipe</a:t>
            </a:r>
            <a:r>
              <a:rPr lang="en-US" dirty="0" smtClean="0"/>
              <a:t> books for making animals. One such recipe (to make a scorpion) calls for basil, placed between two bricks and left in sunlight. The theory was not finally put to rest until 1859, when Louis Pasteur proved it wrong once and for all.</a:t>
            </a:r>
          </a:p>
          <a:p>
            <a:endParaRPr lang="en-US" dirty="0"/>
          </a:p>
        </p:txBody>
      </p:sp>
      <p:sp>
        <p:nvSpPr>
          <p:cNvPr id="4" name="Slide Number Placeholder 3"/>
          <p:cNvSpPr>
            <a:spLocks noGrp="1"/>
          </p:cNvSpPr>
          <p:nvPr>
            <p:ph type="sldNum" sz="quarter" idx="10"/>
          </p:nvPr>
        </p:nvSpPr>
        <p:spPr/>
        <p:txBody>
          <a:bodyPr/>
          <a:lstStyle/>
          <a:p>
            <a:fld id="{F9229F19-D272-42F5-BCD9-B4D8BF1E2B06}" type="slidenum">
              <a:rPr lang="en-US" smtClean="0"/>
              <a:pPr/>
              <a:t>14</a:t>
            </a:fld>
            <a:endParaRPr lang="en-US"/>
          </a:p>
        </p:txBody>
      </p:sp>
    </p:spTree>
    <p:extLst>
      <p:ext uri="{BB962C8B-B14F-4D97-AF65-F5344CB8AC3E}">
        <p14:creationId xmlns:p14="http://schemas.microsoft.com/office/powerpoint/2010/main" val="2075762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Observations are confined to the biological limits of our senses,</a:t>
            </a:r>
            <a:r>
              <a:rPr lang="en-US" baseline="0" dirty="0" smtClean="0"/>
              <a:t> even with technological advancement.  Experiments are done to study cause effect relationships in the natural world.</a:t>
            </a:r>
            <a:endParaRPr lang="en-US" dirty="0"/>
          </a:p>
        </p:txBody>
      </p:sp>
      <p:sp>
        <p:nvSpPr>
          <p:cNvPr id="4" name="Slide Number Placeholder 3"/>
          <p:cNvSpPr>
            <a:spLocks noGrp="1"/>
          </p:cNvSpPr>
          <p:nvPr>
            <p:ph type="sldNum" sz="quarter" idx="10"/>
          </p:nvPr>
        </p:nvSpPr>
        <p:spPr/>
        <p:txBody>
          <a:bodyPr/>
          <a:lstStyle/>
          <a:p>
            <a:fld id="{F9229F19-D272-42F5-BCD9-B4D8BF1E2B06}" type="slidenum">
              <a:rPr lang="en-US" smtClean="0"/>
              <a:pPr/>
              <a:t>17</a:t>
            </a:fld>
            <a:endParaRPr lang="en-US"/>
          </a:p>
        </p:txBody>
      </p:sp>
    </p:spTree>
    <p:extLst>
      <p:ext uri="{BB962C8B-B14F-4D97-AF65-F5344CB8AC3E}">
        <p14:creationId xmlns:p14="http://schemas.microsoft.com/office/powerpoint/2010/main" val="2839500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historical, cultural,</a:t>
            </a:r>
            <a:r>
              <a:rPr lang="en-US" baseline="0" dirty="0" smtClean="0"/>
              <a:t> and social influences on science.  When we are interpreting and testing scientific claims we follow aspects of the scientific method; this is intended to make the process as objective as possible.  The mental processing of our sensory information is unconsciously influenced by previous experiences, which may result in inaccurate or biased perceptions of the world. </a:t>
            </a:r>
          </a:p>
          <a:p>
            <a:endParaRPr lang="en-US" baseline="0" dirty="0" smtClean="0"/>
          </a:p>
          <a:p>
            <a:r>
              <a:rPr lang="en-US" baseline="0" dirty="0" smtClean="0"/>
              <a:t>Science is a human endeavor and can be done poorly however, the scientific community interpreting the best available evidence decides what is good science (it is not a public opinion poll).</a:t>
            </a:r>
          </a:p>
          <a:p>
            <a:endParaRPr lang="en-US" baseline="0" dirty="0" smtClean="0"/>
          </a:p>
          <a:p>
            <a:r>
              <a:rPr lang="en-US" baseline="0" dirty="0" smtClean="0"/>
              <a:t>Research is carefully reviewed by colleagues, who make critical comments and suggestions, and recommend the work for publication or rejection.  Published works are open to the scientific community whereby the logic and reasoning can be evaluated, and procedures and results can be tested by additional observation and experimentation.  Published scientific work provides a system of checks and balances.  This allows work to ideas to be disproved, falsified, or modified.  </a:t>
            </a:r>
            <a:endParaRPr lang="en-US" dirty="0"/>
          </a:p>
        </p:txBody>
      </p:sp>
      <p:sp>
        <p:nvSpPr>
          <p:cNvPr id="4" name="Slide Number Placeholder 3"/>
          <p:cNvSpPr>
            <a:spLocks noGrp="1"/>
          </p:cNvSpPr>
          <p:nvPr>
            <p:ph type="sldNum" sz="quarter" idx="10"/>
          </p:nvPr>
        </p:nvSpPr>
        <p:spPr/>
        <p:txBody>
          <a:bodyPr/>
          <a:lstStyle/>
          <a:p>
            <a:fld id="{F9229F19-D272-42F5-BCD9-B4D8BF1E2B06}" type="slidenum">
              <a:rPr lang="en-US" smtClean="0"/>
              <a:pPr/>
              <a:t>18</a:t>
            </a:fld>
            <a:endParaRPr lang="en-US"/>
          </a:p>
        </p:txBody>
      </p:sp>
    </p:spTree>
    <p:extLst>
      <p:ext uri="{BB962C8B-B14F-4D97-AF65-F5344CB8AC3E}">
        <p14:creationId xmlns:p14="http://schemas.microsoft.com/office/powerpoint/2010/main" val="38457335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a:t>
            </a:r>
            <a:r>
              <a:rPr lang="en-US" baseline="0" dirty="0" smtClean="0"/>
              <a:t> F, 2. F, 3. T, 4. F., 5. F, 6. T, 7. T, 8. T </a:t>
            </a:r>
            <a:endParaRPr lang="en-US" dirty="0"/>
          </a:p>
        </p:txBody>
      </p:sp>
      <p:sp>
        <p:nvSpPr>
          <p:cNvPr id="4" name="Slide Number Placeholder 3"/>
          <p:cNvSpPr>
            <a:spLocks noGrp="1"/>
          </p:cNvSpPr>
          <p:nvPr>
            <p:ph type="sldNum" sz="quarter" idx="10"/>
          </p:nvPr>
        </p:nvSpPr>
        <p:spPr/>
        <p:txBody>
          <a:bodyPr/>
          <a:lstStyle/>
          <a:p>
            <a:fld id="{F9229F19-D272-42F5-BCD9-B4D8BF1E2B06}" type="slidenum">
              <a:rPr lang="en-US" smtClean="0"/>
              <a:pPr/>
              <a:t>20</a:t>
            </a:fld>
            <a:endParaRPr lang="en-US"/>
          </a:p>
        </p:txBody>
      </p:sp>
    </p:spTree>
    <p:extLst>
      <p:ext uri="{BB962C8B-B14F-4D97-AF65-F5344CB8AC3E}">
        <p14:creationId xmlns:p14="http://schemas.microsoft.com/office/powerpoint/2010/main" val="2200812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 individually, then discuss</a:t>
            </a:r>
            <a:r>
              <a:rPr lang="en-US" baseline="0" dirty="0" smtClean="0"/>
              <a:t> as a group and try to come up with an agreement as to where all the statements should lie</a:t>
            </a:r>
            <a:endParaRPr lang="en-US" dirty="0"/>
          </a:p>
        </p:txBody>
      </p:sp>
      <p:sp>
        <p:nvSpPr>
          <p:cNvPr id="4" name="Slide Number Placeholder 3"/>
          <p:cNvSpPr>
            <a:spLocks noGrp="1"/>
          </p:cNvSpPr>
          <p:nvPr>
            <p:ph type="sldNum" sz="quarter" idx="10"/>
          </p:nvPr>
        </p:nvSpPr>
        <p:spPr/>
        <p:txBody>
          <a:bodyPr/>
          <a:lstStyle/>
          <a:p>
            <a:fld id="{F9229F19-D272-42F5-BCD9-B4D8BF1E2B06}" type="slidenum">
              <a:rPr lang="en-US" smtClean="0"/>
              <a:pPr/>
              <a:t>2</a:t>
            </a:fld>
            <a:endParaRPr lang="en-US"/>
          </a:p>
        </p:txBody>
      </p:sp>
    </p:spTree>
    <p:extLst>
      <p:ext uri="{BB962C8B-B14F-4D97-AF65-F5344CB8AC3E}">
        <p14:creationId xmlns:p14="http://schemas.microsoft.com/office/powerpoint/2010/main" val="139227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criteria do you use to judge where the statements were placed along the continuum?  Based on how we define,</a:t>
            </a:r>
            <a:r>
              <a:rPr lang="en-US" baseline="0" dirty="0" smtClean="0"/>
              <a:t> interpret, and use science.</a:t>
            </a:r>
          </a:p>
          <a:p>
            <a:endParaRPr lang="en-US" baseline="0" dirty="0" smtClean="0"/>
          </a:p>
          <a:p>
            <a:r>
              <a:rPr lang="en-US" baseline="0" dirty="0" smtClean="0"/>
              <a:t>* Draw your continuum on the desk top</a:t>
            </a:r>
            <a:endParaRPr lang="en-US" dirty="0"/>
          </a:p>
        </p:txBody>
      </p:sp>
      <p:sp>
        <p:nvSpPr>
          <p:cNvPr id="4" name="Slide Number Placeholder 3"/>
          <p:cNvSpPr>
            <a:spLocks noGrp="1"/>
          </p:cNvSpPr>
          <p:nvPr>
            <p:ph type="sldNum" sz="quarter" idx="10"/>
          </p:nvPr>
        </p:nvSpPr>
        <p:spPr/>
        <p:txBody>
          <a:bodyPr/>
          <a:lstStyle/>
          <a:p>
            <a:fld id="{F9229F19-D272-42F5-BCD9-B4D8BF1E2B06}" type="slidenum">
              <a:rPr lang="en-US" smtClean="0"/>
              <a:pPr/>
              <a:t>3</a:t>
            </a:fld>
            <a:endParaRPr lang="en-US"/>
          </a:p>
        </p:txBody>
      </p:sp>
    </p:spTree>
    <p:extLst>
      <p:ext uri="{BB962C8B-B14F-4D97-AF65-F5344CB8AC3E}">
        <p14:creationId xmlns:p14="http://schemas.microsoft.com/office/powerpoint/2010/main" val="2977440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Where you placed these</a:t>
            </a:r>
            <a:r>
              <a:rPr lang="en-US" baseline="0" dirty="0" smtClean="0"/>
              <a:t> statements may be a result of personal bias, your understanding and definition of science, may be based on historical, cultural or social influences, may be based on the process of testing this information</a:t>
            </a:r>
            <a:endParaRPr lang="en-US" dirty="0"/>
          </a:p>
        </p:txBody>
      </p:sp>
      <p:sp>
        <p:nvSpPr>
          <p:cNvPr id="4" name="Slide Number Placeholder 3"/>
          <p:cNvSpPr>
            <a:spLocks noGrp="1"/>
          </p:cNvSpPr>
          <p:nvPr>
            <p:ph type="sldNum" sz="quarter" idx="10"/>
          </p:nvPr>
        </p:nvSpPr>
        <p:spPr/>
        <p:txBody>
          <a:bodyPr/>
          <a:lstStyle/>
          <a:p>
            <a:fld id="{F9229F19-D272-42F5-BCD9-B4D8BF1E2B06}" type="slidenum">
              <a:rPr lang="en-US" smtClean="0"/>
              <a:pPr/>
              <a:t>4</a:t>
            </a:fld>
            <a:endParaRPr lang="en-US"/>
          </a:p>
        </p:txBody>
      </p:sp>
    </p:spTree>
    <p:extLst>
      <p:ext uri="{BB962C8B-B14F-4D97-AF65-F5344CB8AC3E}">
        <p14:creationId xmlns:p14="http://schemas.microsoft.com/office/powerpoint/2010/main" val="314937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Process- certain rules</a:t>
            </a:r>
            <a:r>
              <a:rPr lang="en-US" baseline="0" dirty="0" smtClean="0"/>
              <a:t> must be followed but there is no one “scientific method” contrary to what we are taught in our textbooks.</a:t>
            </a:r>
          </a:p>
          <a:p>
            <a:r>
              <a:rPr lang="en-US" baseline="0" dirty="0" smtClean="0"/>
              <a:t>Natural world- we can only test the natural world</a:t>
            </a:r>
          </a:p>
          <a:p>
            <a:endParaRPr lang="en-US" baseline="0" dirty="0" smtClean="0"/>
          </a:p>
          <a:p>
            <a:r>
              <a:rPr lang="en-US" baseline="0" dirty="0" smtClean="0"/>
              <a:t>* Write words that apply to science on table</a:t>
            </a:r>
          </a:p>
          <a:p>
            <a:endParaRPr lang="en-US" dirty="0"/>
          </a:p>
        </p:txBody>
      </p:sp>
      <p:sp>
        <p:nvSpPr>
          <p:cNvPr id="4" name="Slide Number Placeholder 3"/>
          <p:cNvSpPr>
            <a:spLocks noGrp="1"/>
          </p:cNvSpPr>
          <p:nvPr>
            <p:ph type="sldNum" sz="quarter" idx="10"/>
          </p:nvPr>
        </p:nvSpPr>
        <p:spPr/>
        <p:txBody>
          <a:bodyPr/>
          <a:lstStyle/>
          <a:p>
            <a:fld id="{F9229F19-D272-42F5-BCD9-B4D8BF1E2B06}" type="slidenum">
              <a:rPr lang="en-US" smtClean="0"/>
              <a:pPr/>
              <a:t>5</a:t>
            </a:fld>
            <a:endParaRPr lang="en-US"/>
          </a:p>
        </p:txBody>
      </p:sp>
    </p:spTree>
    <p:extLst>
      <p:ext uri="{BB962C8B-B14F-4D97-AF65-F5344CB8AC3E}">
        <p14:creationId xmlns:p14="http://schemas.microsoft.com/office/powerpoint/2010/main" val="1211901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9229F19-D272-42F5-BCD9-B4D8BF1E2B06}" type="slidenum">
              <a:rPr lang="en-US" smtClean="0"/>
              <a:pPr/>
              <a:t>8</a:t>
            </a:fld>
            <a:endParaRPr lang="en-US"/>
          </a:p>
        </p:txBody>
      </p:sp>
    </p:spTree>
    <p:extLst>
      <p:ext uri="{BB962C8B-B14F-4D97-AF65-F5344CB8AC3E}">
        <p14:creationId xmlns:p14="http://schemas.microsoft.com/office/powerpoint/2010/main" val="4023885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9229F19-D272-42F5-BCD9-B4D8BF1E2B06}" type="slidenum">
              <a:rPr lang="en-US" smtClean="0"/>
              <a:pPr/>
              <a:t>9</a:t>
            </a:fld>
            <a:endParaRPr lang="en-US"/>
          </a:p>
        </p:txBody>
      </p:sp>
    </p:spTree>
    <p:extLst>
      <p:ext uri="{BB962C8B-B14F-4D97-AF65-F5344CB8AC3E}">
        <p14:creationId xmlns:p14="http://schemas.microsoft.com/office/powerpoint/2010/main" val="40821494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9229F19-D272-42F5-BCD9-B4D8BF1E2B06}" type="slidenum">
              <a:rPr lang="en-US" smtClean="0"/>
              <a:pPr/>
              <a:t>10</a:t>
            </a:fld>
            <a:endParaRPr lang="en-US"/>
          </a:p>
        </p:txBody>
      </p:sp>
    </p:spTree>
    <p:extLst>
      <p:ext uri="{BB962C8B-B14F-4D97-AF65-F5344CB8AC3E}">
        <p14:creationId xmlns:p14="http://schemas.microsoft.com/office/powerpoint/2010/main" val="1475875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impossible to know if we have observed every possible aspect of a phenomenon</a:t>
            </a:r>
            <a:r>
              <a:rPr lang="en-US" baseline="0" dirty="0" smtClean="0"/>
              <a:t> or have controlled every possible variable.  Scientific knowledge is contingent knowledge rather than absolute- in the past, there are numerous examples of scientific knowledge changing.  If an idea survives testing, then it is stronger, and more likely an accurate explanation.  </a:t>
            </a:r>
            <a:endParaRPr lang="en-US" dirty="0"/>
          </a:p>
        </p:txBody>
      </p:sp>
      <p:sp>
        <p:nvSpPr>
          <p:cNvPr id="4" name="Slide Number Placeholder 3"/>
          <p:cNvSpPr>
            <a:spLocks noGrp="1"/>
          </p:cNvSpPr>
          <p:nvPr>
            <p:ph type="sldNum" sz="quarter" idx="10"/>
          </p:nvPr>
        </p:nvSpPr>
        <p:spPr/>
        <p:txBody>
          <a:bodyPr/>
          <a:lstStyle/>
          <a:p>
            <a:fld id="{F9229F19-D272-42F5-BCD9-B4D8BF1E2B06}" type="slidenum">
              <a:rPr lang="en-US" smtClean="0"/>
              <a:pPr/>
              <a:t>11</a:t>
            </a:fld>
            <a:endParaRPr lang="en-US"/>
          </a:p>
        </p:txBody>
      </p:sp>
    </p:spTree>
    <p:extLst>
      <p:ext uri="{BB962C8B-B14F-4D97-AF65-F5344CB8AC3E}">
        <p14:creationId xmlns:p14="http://schemas.microsoft.com/office/powerpoint/2010/main" val="1032236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5895653-6BC5-45A7-B112-87625355D688}" type="datetimeFigureOut">
              <a:rPr lang="en-US" smtClean="0"/>
              <a:pPr/>
              <a:t>7/14/2016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10A8ABE-380A-44A3-828E-9E48CDE4E8FC}"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895653-6BC5-45A7-B112-87625355D688}" type="datetimeFigureOut">
              <a:rPr lang="en-US" smtClean="0"/>
              <a:pPr/>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A8ABE-380A-44A3-828E-9E48CDE4E8F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10A8ABE-380A-44A3-828E-9E48CDE4E8FC}"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895653-6BC5-45A7-B112-87625355D688}" type="datetimeFigureOut">
              <a:rPr lang="en-US" smtClean="0"/>
              <a:pPr/>
              <a:t>7/14/2016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5895653-6BC5-45A7-B112-87625355D688}" type="datetimeFigureOut">
              <a:rPr lang="en-US" smtClean="0"/>
              <a:pPr/>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910A8ABE-380A-44A3-828E-9E48CDE4E8FC}"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5895653-6BC5-45A7-B112-87625355D688}" type="datetimeFigureOut">
              <a:rPr lang="en-US" smtClean="0"/>
              <a:pPr/>
              <a:t>7/14/2016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10A8ABE-380A-44A3-828E-9E48CDE4E8FC}"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5895653-6BC5-45A7-B112-87625355D688}" type="datetimeFigureOut">
              <a:rPr lang="en-US" smtClean="0"/>
              <a:pPr/>
              <a:t>7/14/2016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0A8ABE-380A-44A3-828E-9E48CDE4E8FC}"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5895653-6BC5-45A7-B112-87625355D688}" type="datetimeFigureOut">
              <a:rPr lang="en-US" smtClean="0"/>
              <a:pPr/>
              <a:t>7/14/2016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10A8ABE-380A-44A3-828E-9E48CDE4E8FC}"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5895653-6BC5-45A7-B112-87625355D688}" type="datetimeFigureOut">
              <a:rPr lang="en-US" smtClean="0"/>
              <a:pPr/>
              <a:t>7/14/2016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910A8ABE-380A-44A3-828E-9E48CDE4E8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5895653-6BC5-45A7-B112-87625355D688}" type="datetimeFigureOut">
              <a:rPr lang="en-US" smtClean="0"/>
              <a:pPr/>
              <a:t>7/14/2016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10A8ABE-380A-44A3-828E-9E48CDE4E8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10A8ABE-380A-44A3-828E-9E48CDE4E8FC}"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5895653-6BC5-45A7-B112-87625355D688}" type="datetimeFigureOut">
              <a:rPr lang="en-US" smtClean="0"/>
              <a:pPr/>
              <a:t>7/14/2016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10A8ABE-380A-44A3-828E-9E48CDE4E8FC}"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5895653-6BC5-45A7-B112-87625355D688}" type="datetimeFigureOut">
              <a:rPr lang="en-US" smtClean="0"/>
              <a:pPr/>
              <a:t>7/14/2016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5895653-6BC5-45A7-B112-87625355D688}" type="datetimeFigureOut">
              <a:rPr lang="en-US" smtClean="0"/>
              <a:pPr/>
              <a:t>7/14/2016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10A8ABE-380A-44A3-828E-9E48CDE4E8FC}"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0.gif"/></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p:txBody>
          <a:bodyPr>
            <a:normAutofit/>
          </a:bodyPr>
          <a:lstStyle/>
          <a:p>
            <a:pPr algn="ctr">
              <a:buNone/>
            </a:pPr>
            <a:endParaRPr lang="en-US" sz="3600" dirty="0"/>
          </a:p>
        </p:txBody>
      </p:sp>
      <p:sp>
        <p:nvSpPr>
          <p:cNvPr id="2" name="Title 1"/>
          <p:cNvSpPr>
            <a:spLocks noGrp="1"/>
          </p:cNvSpPr>
          <p:nvPr>
            <p:ph type="ctrTitle"/>
          </p:nvPr>
        </p:nvSpPr>
        <p:spPr/>
        <p:txBody>
          <a:bodyPr>
            <a:normAutofit/>
          </a:bodyPr>
          <a:lstStyle/>
          <a:p>
            <a:r>
              <a:rPr lang="en-US" sz="4000" b="1" dirty="0" smtClean="0"/>
              <a:t>Nature of Science</a:t>
            </a:r>
            <a:endParaRPr lang="en-US" sz="4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534400" cy="758952"/>
          </a:xfrm>
        </p:spPr>
        <p:txBody>
          <a:bodyPr>
            <a:normAutofit fontScale="90000"/>
          </a:bodyPr>
          <a:lstStyle/>
          <a:p>
            <a:r>
              <a:rPr lang="en-US" sz="3100" dirty="0" smtClean="0"/>
              <a:t>By not allowing you to see all the checks, what does this reveal about science?</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marL="514350" indent="-514350">
              <a:buNone/>
            </a:pPr>
            <a:r>
              <a:rPr lang="en-US" sz="3200" dirty="0" smtClean="0"/>
              <a:t>1.  Scientists </a:t>
            </a:r>
            <a:r>
              <a:rPr lang="en-US" sz="3200" b="1" dirty="0" smtClean="0"/>
              <a:t>never have all the information </a:t>
            </a:r>
            <a:r>
              <a:rPr lang="en-US" sz="3200" dirty="0" smtClean="0"/>
              <a:t>they need</a:t>
            </a:r>
          </a:p>
          <a:p>
            <a:pPr lvl="1"/>
            <a:r>
              <a:rPr lang="en-US" sz="2800" dirty="0" smtClean="0"/>
              <a:t>Scientists use observations (made w/ the 5 senses) to make inferences (logical conclusions)</a:t>
            </a:r>
          </a:p>
          <a:p>
            <a:pPr lvl="1"/>
            <a:r>
              <a:rPr lang="en-US" sz="2800" dirty="0" smtClean="0"/>
              <a:t>The </a:t>
            </a:r>
            <a:r>
              <a:rPr lang="en-US" sz="2800" i="1" dirty="0" smtClean="0"/>
              <a:t>“best” </a:t>
            </a:r>
            <a:r>
              <a:rPr lang="en-US" sz="2800" dirty="0" smtClean="0"/>
              <a:t>explanation for the moment is based upon existing data= hypothesis</a:t>
            </a:r>
          </a:p>
          <a:p>
            <a:pPr lvl="2"/>
            <a:r>
              <a:rPr lang="en-US" sz="2600" dirty="0" smtClean="0"/>
              <a:t>Not all hypotheses stand the test of time</a:t>
            </a:r>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839200" cy="838200"/>
          </a:xfrm>
        </p:spPr>
        <p:txBody>
          <a:bodyPr>
            <a:normAutofit fontScale="90000"/>
          </a:bodyPr>
          <a:lstStyle/>
          <a:p>
            <a:r>
              <a:rPr lang="en-US" sz="3200" dirty="0" smtClean="0"/>
              <a:t>I don’t know the exact story of this individual, what does this reveal about science</a:t>
            </a:r>
            <a:r>
              <a:rPr lang="en-US" sz="2400" dirty="0" smtClean="0"/>
              <a:t>?</a:t>
            </a:r>
          </a:p>
        </p:txBody>
      </p:sp>
      <p:sp>
        <p:nvSpPr>
          <p:cNvPr id="3" name="Content Placeholder 2"/>
          <p:cNvSpPr>
            <a:spLocks noGrp="1"/>
          </p:cNvSpPr>
          <p:nvPr>
            <p:ph sz="quarter" idx="1"/>
          </p:nvPr>
        </p:nvSpPr>
        <p:spPr>
          <a:xfrm>
            <a:off x="533400" y="1600200"/>
            <a:ext cx="8183880" cy="4340352"/>
          </a:xfrm>
        </p:spPr>
        <p:txBody>
          <a:bodyPr>
            <a:normAutofit/>
          </a:bodyPr>
          <a:lstStyle/>
          <a:p>
            <a:pPr marL="514350" indent="-514350">
              <a:buNone/>
            </a:pPr>
            <a:r>
              <a:rPr lang="en-US" sz="2800" dirty="0" smtClean="0"/>
              <a:t>2. Science </a:t>
            </a:r>
            <a:r>
              <a:rPr lang="en-US" sz="2800" b="1" dirty="0" smtClean="0"/>
              <a:t>can’t be proven</a:t>
            </a:r>
            <a:r>
              <a:rPr lang="en-US" sz="2800" dirty="0" smtClean="0"/>
              <a:t>!</a:t>
            </a:r>
          </a:p>
          <a:p>
            <a:pPr lvl="1"/>
            <a:r>
              <a:rPr lang="en-US" dirty="0" smtClean="0"/>
              <a:t>Can’t control every variable or test every aspect of phenomenon</a:t>
            </a:r>
          </a:p>
          <a:p>
            <a:pPr lvl="1"/>
            <a:r>
              <a:rPr lang="en-US" dirty="0" smtClean="0"/>
              <a:t>If an idea stands the test of time, it is more likely an accurate explanation</a:t>
            </a:r>
          </a:p>
          <a:p>
            <a:pPr>
              <a:buNone/>
            </a:pPr>
            <a:r>
              <a:rPr lang="en-US" sz="2800" dirty="0" smtClean="0"/>
              <a:t>3. Scientific methods can’t answer all questions</a:t>
            </a:r>
          </a:p>
          <a:p>
            <a:pPr lvl="1"/>
            <a:r>
              <a:rPr lang="en-US" b="1" dirty="0" smtClean="0"/>
              <a:t>Goal of science= </a:t>
            </a:r>
            <a:r>
              <a:rPr lang="en-US" dirty="0" smtClean="0"/>
              <a:t>to provide </a:t>
            </a:r>
            <a:r>
              <a:rPr lang="en-US" u="sng" dirty="0" smtClean="0"/>
              <a:t>natural explanations </a:t>
            </a:r>
            <a:r>
              <a:rPr lang="en-US" dirty="0" smtClean="0"/>
              <a:t>for events in the </a:t>
            </a:r>
            <a:r>
              <a:rPr lang="en-US" u="sng" dirty="0" smtClean="0"/>
              <a:t>natural world</a:t>
            </a:r>
          </a:p>
          <a:p>
            <a:pPr lvl="1"/>
            <a:r>
              <a:rPr lang="en-US" dirty="0" smtClean="0"/>
              <a:t>Those explanations are used to understand patterns in nature &amp; to make predictions about natural events</a:t>
            </a:r>
          </a:p>
          <a:p>
            <a:pPr>
              <a:buNone/>
            </a:pP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534400" cy="758952"/>
          </a:xfrm>
        </p:spPr>
        <p:txBody>
          <a:bodyPr>
            <a:normAutofit fontScale="90000"/>
          </a:bodyPr>
          <a:lstStyle/>
          <a:p>
            <a:r>
              <a:rPr lang="en-US" sz="3100" dirty="0" smtClean="0"/>
              <a:t>How did your story change each time you drew new checks?  What made your story change? </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a:buNone/>
            </a:pPr>
            <a:r>
              <a:rPr lang="en-US" dirty="0" smtClean="0"/>
              <a:t>4. Science is </a:t>
            </a:r>
            <a:r>
              <a:rPr lang="en-US" b="1" dirty="0" smtClean="0"/>
              <a:t>durable</a:t>
            </a:r>
            <a:r>
              <a:rPr lang="en-US" dirty="0" smtClean="0"/>
              <a:t> but </a:t>
            </a:r>
            <a:r>
              <a:rPr lang="en-US" b="1" dirty="0" smtClean="0"/>
              <a:t>tentative</a:t>
            </a:r>
            <a:r>
              <a:rPr lang="en-US" dirty="0" smtClean="0"/>
              <a:t> when new information is discovered</a:t>
            </a:r>
          </a:p>
          <a:p>
            <a:pPr lvl="1"/>
            <a:r>
              <a:rPr lang="en-US" b="1" dirty="0" smtClean="0"/>
              <a:t>Durable-</a:t>
            </a:r>
            <a:r>
              <a:rPr lang="en-US" dirty="0" smtClean="0"/>
              <a:t> scientific conclusions are valuable and long lasting</a:t>
            </a:r>
          </a:p>
          <a:p>
            <a:pPr lvl="2"/>
            <a:r>
              <a:rPr lang="en-US" b="1" dirty="0" smtClean="0"/>
              <a:t>Hypotheses</a:t>
            </a:r>
            <a:r>
              <a:rPr lang="en-US" b="1" dirty="0" smtClean="0">
                <a:sym typeface="Wingdings" pitchFamily="2" charset="2"/>
              </a:rPr>
              <a:t> Theories </a:t>
            </a:r>
            <a:r>
              <a:rPr lang="en-US" i="1" dirty="0" smtClean="0">
                <a:sym typeface="Wingdings" pitchFamily="2" charset="2"/>
              </a:rPr>
              <a:t>(Explain how natural phenomenon occurs)</a:t>
            </a:r>
          </a:p>
          <a:p>
            <a:pPr lvl="2"/>
            <a:r>
              <a:rPr lang="en-US" b="1" dirty="0" smtClean="0">
                <a:sym typeface="Wingdings" pitchFamily="2" charset="2"/>
              </a:rPr>
              <a:t>Theories  Laws </a:t>
            </a:r>
            <a:r>
              <a:rPr lang="en-US" i="1" dirty="0" smtClean="0">
                <a:sym typeface="Wingdings" pitchFamily="2" charset="2"/>
              </a:rPr>
              <a:t>(Describes a natural phenomenon)</a:t>
            </a:r>
            <a:endParaRPr lang="en-US" b="1" dirty="0" smtClean="0"/>
          </a:p>
          <a:p>
            <a:pPr lvl="1"/>
            <a:r>
              <a:rPr lang="en-US" b="1" dirty="0" smtClean="0"/>
              <a:t>Tentative-</a:t>
            </a:r>
            <a:r>
              <a:rPr lang="en-US" dirty="0" smtClean="0"/>
              <a:t> scientific conclusions are subject to change</a:t>
            </a:r>
          </a:p>
          <a:p>
            <a:pPr lvl="2"/>
            <a:r>
              <a:rPr lang="en-US" dirty="0" smtClean="0"/>
              <a:t>New discoveries may show previous hypotheses as incorrect</a:t>
            </a:r>
          </a:p>
          <a:p>
            <a:pPr lvl="2">
              <a:buNone/>
            </a:pPr>
            <a:endParaRPr lang="en-US" dirty="0" smtClean="0"/>
          </a:p>
          <a:p>
            <a:pPr lvl="1">
              <a:buNone/>
            </a:pPr>
            <a:endParaRPr lang="en-US" dirty="0" smtClean="0"/>
          </a:p>
          <a:p>
            <a:pPr lvl="1"/>
            <a:endParaRPr lang="en-US" dirty="0" smtClean="0"/>
          </a:p>
        </p:txBody>
      </p:sp>
      <p:sp>
        <p:nvSpPr>
          <p:cNvPr id="5" name="TextBox 4"/>
          <p:cNvSpPr txBox="1"/>
          <p:nvPr/>
        </p:nvSpPr>
        <p:spPr>
          <a:xfrm rot="2801759">
            <a:off x="2300469" y="3192987"/>
            <a:ext cx="630301" cy="923330"/>
          </a:xfrm>
          <a:prstGeom prst="rect">
            <a:avLst/>
          </a:prstGeom>
          <a:noFill/>
        </p:spPr>
        <p:txBody>
          <a:bodyPr wrap="none" rtlCol="0">
            <a:spAutoFit/>
          </a:bodyPr>
          <a:lstStyle/>
          <a:p>
            <a:r>
              <a:rPr lang="en-US" sz="5400" dirty="0" smtClean="0">
                <a:solidFill>
                  <a:srgbClr val="FF0000"/>
                </a:solidFill>
              </a:rPr>
              <a:t>+</a:t>
            </a:r>
            <a:endParaRPr lang="en-US" sz="5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linds(horizontal)">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linds(horizontal)">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blinds(horizontal)">
                                      <p:cBhvr>
                                        <p:cTn id="3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6" name="Picture 4"/>
          <p:cNvPicPr>
            <a:picLocks noChangeAspect="1" noChangeArrowheads="1"/>
          </p:cNvPicPr>
          <p:nvPr/>
        </p:nvPicPr>
        <p:blipFill>
          <a:blip r:embed="rId3" cstate="print"/>
          <a:srcRect/>
          <a:stretch>
            <a:fillRect/>
          </a:stretch>
        </p:blipFill>
        <p:spPr bwMode="auto">
          <a:xfrm>
            <a:off x="3124200" y="381000"/>
            <a:ext cx="5638800" cy="4490781"/>
          </a:xfrm>
          <a:prstGeom prst="rect">
            <a:avLst/>
          </a:prstGeom>
          <a:ln w="228600" cap="sq" cmpd="thickThin">
            <a:solidFill>
              <a:srgbClr val="000000"/>
            </a:solidFill>
            <a:prstDash val="solid"/>
            <a:miter lim="800000"/>
          </a:ln>
          <a:effectLst>
            <a:innerShdw blurRad="76200">
              <a:srgbClr val="000000"/>
            </a:innerShdw>
          </a:effectLst>
        </p:spPr>
      </p:pic>
      <p:pic>
        <p:nvPicPr>
          <p:cNvPr id="44035" name="Picture 3"/>
          <p:cNvPicPr>
            <a:picLocks noChangeAspect="1" noChangeArrowheads="1"/>
          </p:cNvPicPr>
          <p:nvPr/>
        </p:nvPicPr>
        <p:blipFill>
          <a:blip r:embed="rId4" cstate="print"/>
          <a:srcRect/>
          <a:stretch>
            <a:fillRect/>
          </a:stretch>
        </p:blipFill>
        <p:spPr bwMode="auto">
          <a:xfrm>
            <a:off x="381000" y="2362200"/>
            <a:ext cx="3143941" cy="387667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11" name="TextBox 10"/>
          <p:cNvSpPr txBox="1"/>
          <p:nvPr/>
        </p:nvSpPr>
        <p:spPr>
          <a:xfrm>
            <a:off x="153431" y="533400"/>
            <a:ext cx="2600392" cy="1261884"/>
          </a:xfrm>
          <a:prstGeom prst="rect">
            <a:avLst/>
          </a:prstGeom>
          <a:noFill/>
        </p:spPr>
        <p:txBody>
          <a:bodyPr wrap="none" rtlCol="0">
            <a:spAutoFit/>
          </a:bodyPr>
          <a:lstStyle/>
          <a:p>
            <a:pPr algn="ctr"/>
            <a:r>
              <a:rPr lang="en-US" sz="2800" b="1" dirty="0" smtClean="0"/>
              <a:t>Past Theory: </a:t>
            </a:r>
          </a:p>
          <a:p>
            <a:pPr algn="ctr"/>
            <a:r>
              <a:rPr lang="en-US" sz="2400" dirty="0" smtClean="0"/>
              <a:t>Ptolemy &amp; </a:t>
            </a:r>
          </a:p>
          <a:p>
            <a:pPr algn="ctr"/>
            <a:r>
              <a:rPr lang="en-US" sz="2400" dirty="0" err="1" smtClean="0"/>
              <a:t>Geocentrism</a:t>
            </a:r>
            <a:r>
              <a:rPr lang="en-US" sz="2400" dirty="0" smtClean="0"/>
              <a:t> </a:t>
            </a:r>
            <a:endParaRPr lang="en-US" sz="2400" dirty="0"/>
          </a:p>
        </p:txBody>
      </p:sp>
      <p:sp>
        <p:nvSpPr>
          <p:cNvPr id="12" name="TextBox 11"/>
          <p:cNvSpPr txBox="1"/>
          <p:nvPr/>
        </p:nvSpPr>
        <p:spPr>
          <a:xfrm>
            <a:off x="4377263" y="5257800"/>
            <a:ext cx="3852337" cy="954107"/>
          </a:xfrm>
          <a:prstGeom prst="rect">
            <a:avLst/>
          </a:prstGeom>
          <a:noFill/>
        </p:spPr>
        <p:txBody>
          <a:bodyPr wrap="none" rtlCol="0">
            <a:spAutoFit/>
          </a:bodyPr>
          <a:lstStyle/>
          <a:p>
            <a:pPr algn="ctr"/>
            <a:r>
              <a:rPr lang="en-US" sz="2800" b="1" dirty="0" smtClean="0"/>
              <a:t>Accepted Theory:</a:t>
            </a:r>
          </a:p>
          <a:p>
            <a:pPr algn="ctr"/>
            <a:r>
              <a:rPr lang="en-US" sz="2800" b="1" dirty="0" smtClean="0"/>
              <a:t> </a:t>
            </a:r>
            <a:r>
              <a:rPr lang="en-US" sz="2400" dirty="0" smtClean="0"/>
              <a:t>Copernican </a:t>
            </a:r>
            <a:r>
              <a:rPr lang="en-US" sz="2400" dirty="0" err="1" smtClean="0"/>
              <a:t>Heliocentrism</a:t>
            </a:r>
            <a:endParaRPr lang="en-US" sz="2400" dirty="0"/>
          </a:p>
        </p:txBody>
      </p:sp>
      <p:cxnSp>
        <p:nvCxnSpPr>
          <p:cNvPr id="14" name="Straight Arrow Connector 13"/>
          <p:cNvCxnSpPr/>
          <p:nvPr/>
        </p:nvCxnSpPr>
        <p:spPr>
          <a:xfrm rot="16200000" flipH="1">
            <a:off x="1676400" y="2590800"/>
            <a:ext cx="3733800" cy="2057400"/>
          </a:xfrm>
          <a:prstGeom prst="straightConnector1">
            <a:avLst/>
          </a:prstGeom>
          <a:ln w="1016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4673074" cy="584775"/>
          </a:xfrm>
          <a:prstGeom prst="rect">
            <a:avLst/>
          </a:prstGeom>
          <a:noFill/>
        </p:spPr>
        <p:txBody>
          <a:bodyPr wrap="none" rtlCol="0">
            <a:spAutoFit/>
          </a:bodyPr>
          <a:lstStyle/>
          <a:p>
            <a:r>
              <a:rPr lang="en-US" sz="3200" dirty="0" smtClean="0"/>
              <a:t>Spontaneous Generation</a:t>
            </a:r>
            <a:endParaRPr lang="en-US" sz="3200" dirty="0"/>
          </a:p>
        </p:txBody>
      </p:sp>
      <p:pic>
        <p:nvPicPr>
          <p:cNvPr id="47106" name="Picture 2" descr="http://listverse.files.wordpress.com/2009/01/m-gpasteurthom.jpg"/>
          <p:cNvPicPr>
            <a:picLocks noChangeAspect="1" noChangeArrowheads="1"/>
          </p:cNvPicPr>
          <p:nvPr/>
        </p:nvPicPr>
        <p:blipFill>
          <a:blip r:embed="rId3" cstate="print"/>
          <a:srcRect/>
          <a:stretch>
            <a:fillRect/>
          </a:stretch>
        </p:blipFill>
        <p:spPr bwMode="auto">
          <a:xfrm>
            <a:off x="914400" y="1371600"/>
            <a:ext cx="3810000" cy="4510950"/>
          </a:xfrm>
          <a:prstGeom prst="rect">
            <a:avLst/>
          </a:prstGeom>
          <a:ln w="228600" cap="sq" cmpd="thickThin">
            <a:solidFill>
              <a:srgbClr val="000000"/>
            </a:solidFill>
            <a:prstDash val="solid"/>
            <a:miter lim="800000"/>
          </a:ln>
          <a:effectLst>
            <a:innerShdw blurRad="76200">
              <a:srgbClr val="000000"/>
            </a:innerShdw>
          </a:effectLst>
        </p:spPr>
      </p:pic>
      <p:pic>
        <p:nvPicPr>
          <p:cNvPr id="47108" name="Picture 4" descr="http://nono.com/max/Image51.gif"/>
          <p:cNvPicPr>
            <a:picLocks noChangeAspect="1" noChangeArrowheads="1"/>
          </p:cNvPicPr>
          <p:nvPr/>
        </p:nvPicPr>
        <p:blipFill>
          <a:blip r:embed="rId4" cstate="print"/>
          <a:srcRect/>
          <a:stretch>
            <a:fillRect/>
          </a:stretch>
        </p:blipFill>
        <p:spPr bwMode="auto">
          <a:xfrm>
            <a:off x="5181600" y="2590800"/>
            <a:ext cx="3304057" cy="3200400"/>
          </a:xfrm>
          <a:prstGeom prst="rect">
            <a:avLst/>
          </a:prstGeom>
          <a:noFill/>
        </p:spPr>
      </p:pic>
      <p:sp>
        <p:nvSpPr>
          <p:cNvPr id="5" name="TextBox 4"/>
          <p:cNvSpPr txBox="1"/>
          <p:nvPr/>
        </p:nvSpPr>
        <p:spPr>
          <a:xfrm>
            <a:off x="5181600" y="1066800"/>
            <a:ext cx="3505199" cy="1384995"/>
          </a:xfrm>
          <a:prstGeom prst="rect">
            <a:avLst/>
          </a:prstGeom>
          <a:noFill/>
        </p:spPr>
        <p:txBody>
          <a:bodyPr wrap="square" rtlCol="0">
            <a:spAutoFit/>
          </a:bodyPr>
          <a:lstStyle/>
          <a:p>
            <a:pPr algn="ctr"/>
            <a:r>
              <a:rPr lang="en-US" sz="2700" dirty="0" smtClean="0"/>
              <a:t>Maggots came spontaneously from rotting meat?</a:t>
            </a:r>
            <a:endParaRPr lang="en-US" sz="2700" dirty="0"/>
          </a:p>
        </p:txBody>
      </p:sp>
      <p:sp>
        <p:nvSpPr>
          <p:cNvPr id="6" name="TextBox 5"/>
          <p:cNvSpPr txBox="1"/>
          <p:nvPr/>
        </p:nvSpPr>
        <p:spPr>
          <a:xfrm rot="16200000">
            <a:off x="-939645" y="3414497"/>
            <a:ext cx="2666114" cy="584775"/>
          </a:xfrm>
          <a:prstGeom prst="rect">
            <a:avLst/>
          </a:prstGeom>
          <a:noFill/>
        </p:spPr>
        <p:txBody>
          <a:bodyPr wrap="none" rtlCol="0">
            <a:spAutoFit/>
          </a:bodyPr>
          <a:lstStyle/>
          <a:p>
            <a:r>
              <a:rPr lang="en-US" sz="3200" dirty="0" smtClean="0"/>
              <a:t>Louis Pasteur</a:t>
            </a: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c.maricopa.edu/Biology/rcotter/BIO%20205/LessonBuilders/Chapter%201%20LB/maggots.jpg"/>
          <p:cNvPicPr>
            <a:picLocks noChangeAspect="1" noChangeArrowheads="1"/>
          </p:cNvPicPr>
          <p:nvPr/>
        </p:nvPicPr>
        <p:blipFill>
          <a:blip r:embed="rId2" cstate="print"/>
          <a:srcRect/>
          <a:stretch>
            <a:fillRect/>
          </a:stretch>
        </p:blipFill>
        <p:spPr bwMode="auto">
          <a:xfrm>
            <a:off x="1143497" y="533400"/>
            <a:ext cx="6705103" cy="4648200"/>
          </a:xfrm>
          <a:prstGeom prst="rect">
            <a:avLst/>
          </a:prstGeom>
          <a:noFill/>
        </p:spPr>
      </p:pic>
      <p:sp>
        <p:nvSpPr>
          <p:cNvPr id="4" name="TextBox 3"/>
          <p:cNvSpPr txBox="1"/>
          <p:nvPr/>
        </p:nvSpPr>
        <p:spPr>
          <a:xfrm>
            <a:off x="3276600" y="5257800"/>
            <a:ext cx="2470548" cy="707886"/>
          </a:xfrm>
          <a:prstGeom prst="rect">
            <a:avLst/>
          </a:prstGeom>
          <a:noFill/>
        </p:spPr>
        <p:txBody>
          <a:bodyPr wrap="none" rtlCol="0">
            <a:spAutoFit/>
          </a:bodyPr>
          <a:lstStyle/>
          <a:p>
            <a:r>
              <a:rPr lang="en-US" sz="4000" dirty="0" err="1" smtClean="0"/>
              <a:t>Redi</a:t>
            </a:r>
            <a:r>
              <a:rPr lang="en-US" sz="4000" dirty="0" smtClean="0"/>
              <a:t> 1668</a:t>
            </a:r>
            <a:endParaRPr lang="en-US" sz="4000" dirty="0"/>
          </a:p>
        </p:txBody>
      </p:sp>
      <p:sp>
        <p:nvSpPr>
          <p:cNvPr id="5" name="TextBox 4"/>
          <p:cNvSpPr txBox="1"/>
          <p:nvPr/>
        </p:nvSpPr>
        <p:spPr>
          <a:xfrm>
            <a:off x="358044" y="381000"/>
            <a:ext cx="4785284" cy="769441"/>
          </a:xfrm>
          <a:prstGeom prst="rect">
            <a:avLst/>
          </a:prstGeom>
          <a:noFill/>
        </p:spPr>
        <p:txBody>
          <a:bodyPr wrap="none" rtlCol="0">
            <a:spAutoFit/>
          </a:bodyPr>
          <a:lstStyle/>
          <a:p>
            <a:pPr algn="ctr"/>
            <a:r>
              <a:rPr lang="en-US" sz="4400" dirty="0" smtClean="0">
                <a:latin typeface="Bauhaus 93" pitchFamily="82" charset="0"/>
              </a:rPr>
              <a:t>Maggots from flies</a:t>
            </a:r>
            <a:endParaRPr lang="en-US" sz="4400" dirty="0">
              <a:latin typeface="Bauhaus 93" pitchFamily="82"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http://aportes.educ.ar/biologia/Experimentos%2BSpallanzani.jpg"/>
          <p:cNvPicPr>
            <a:picLocks noChangeAspect="1" noChangeArrowheads="1"/>
          </p:cNvPicPr>
          <p:nvPr/>
        </p:nvPicPr>
        <p:blipFill>
          <a:blip r:embed="rId2" cstate="print"/>
          <a:srcRect/>
          <a:stretch>
            <a:fillRect/>
          </a:stretch>
        </p:blipFill>
        <p:spPr bwMode="auto">
          <a:xfrm>
            <a:off x="2672443" y="1066800"/>
            <a:ext cx="5861957" cy="4281777"/>
          </a:xfrm>
          <a:prstGeom prst="rect">
            <a:avLst/>
          </a:prstGeom>
          <a:noFill/>
        </p:spPr>
      </p:pic>
      <p:sp>
        <p:nvSpPr>
          <p:cNvPr id="3" name="TextBox 2"/>
          <p:cNvSpPr txBox="1"/>
          <p:nvPr/>
        </p:nvSpPr>
        <p:spPr>
          <a:xfrm>
            <a:off x="304800" y="1752600"/>
            <a:ext cx="2533066" cy="523220"/>
          </a:xfrm>
          <a:prstGeom prst="rect">
            <a:avLst/>
          </a:prstGeom>
          <a:noFill/>
        </p:spPr>
        <p:txBody>
          <a:bodyPr wrap="none" rtlCol="0">
            <a:spAutoFit/>
          </a:bodyPr>
          <a:lstStyle/>
          <a:p>
            <a:r>
              <a:rPr lang="en-US" sz="2800" dirty="0" smtClean="0"/>
              <a:t>Needham 1745</a:t>
            </a:r>
            <a:endParaRPr lang="en-US" sz="2800" dirty="0"/>
          </a:p>
        </p:txBody>
      </p:sp>
      <p:sp>
        <p:nvSpPr>
          <p:cNvPr id="4" name="TextBox 3"/>
          <p:cNvSpPr txBox="1"/>
          <p:nvPr/>
        </p:nvSpPr>
        <p:spPr>
          <a:xfrm>
            <a:off x="304800" y="3743980"/>
            <a:ext cx="2449710" cy="523220"/>
          </a:xfrm>
          <a:prstGeom prst="rect">
            <a:avLst/>
          </a:prstGeom>
          <a:noFill/>
        </p:spPr>
        <p:txBody>
          <a:bodyPr wrap="none" rtlCol="0">
            <a:spAutoFit/>
          </a:bodyPr>
          <a:lstStyle/>
          <a:p>
            <a:r>
              <a:rPr lang="en-US" sz="2800" dirty="0" err="1" smtClean="0"/>
              <a:t>Spallanzi</a:t>
            </a:r>
            <a:r>
              <a:rPr lang="en-US" sz="2800" dirty="0" smtClean="0"/>
              <a:t> 1745</a:t>
            </a:r>
            <a:endParaRPr lang="en-US" sz="2800" dirty="0"/>
          </a:p>
        </p:txBody>
      </p:sp>
      <p:sp>
        <p:nvSpPr>
          <p:cNvPr id="5" name="TextBox 4"/>
          <p:cNvSpPr txBox="1"/>
          <p:nvPr/>
        </p:nvSpPr>
        <p:spPr>
          <a:xfrm>
            <a:off x="914400" y="381000"/>
            <a:ext cx="7120860" cy="769441"/>
          </a:xfrm>
          <a:prstGeom prst="rect">
            <a:avLst/>
          </a:prstGeom>
          <a:noFill/>
        </p:spPr>
        <p:txBody>
          <a:bodyPr wrap="none" rtlCol="0">
            <a:spAutoFit/>
          </a:bodyPr>
          <a:lstStyle/>
          <a:p>
            <a:pPr algn="ctr"/>
            <a:r>
              <a:rPr lang="en-US" sz="4400" dirty="0" smtClean="0">
                <a:latin typeface="Bauhaus 93" pitchFamily="82" charset="0"/>
              </a:rPr>
              <a:t>Microorganisms from the air</a:t>
            </a:r>
            <a:endParaRPr lang="en-US" sz="4400" dirty="0">
              <a:latin typeface="Bauhaus 93" pitchFamily="82"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534400" cy="758952"/>
          </a:xfrm>
        </p:spPr>
        <p:txBody>
          <a:bodyPr>
            <a:normAutofit fontScale="90000"/>
          </a:bodyPr>
          <a:lstStyle/>
          <a:p>
            <a:r>
              <a:rPr lang="en-US" dirty="0" smtClean="0"/>
              <a:t>How did you interpret and use observations to come to your conclusions? </a:t>
            </a:r>
            <a:br>
              <a:rPr lang="en-US" dirty="0" smtClean="0"/>
            </a:br>
            <a:endParaRPr lang="en-US" dirty="0"/>
          </a:p>
        </p:txBody>
      </p:sp>
      <p:sp>
        <p:nvSpPr>
          <p:cNvPr id="3" name="Content Placeholder 2"/>
          <p:cNvSpPr>
            <a:spLocks noGrp="1"/>
          </p:cNvSpPr>
          <p:nvPr>
            <p:ph sz="quarter" idx="1"/>
          </p:nvPr>
        </p:nvSpPr>
        <p:spPr/>
        <p:txBody>
          <a:bodyPr/>
          <a:lstStyle/>
          <a:p>
            <a:pPr>
              <a:buNone/>
            </a:pPr>
            <a:r>
              <a:rPr lang="en-US" sz="3200" dirty="0" smtClean="0"/>
              <a:t>5. Science is </a:t>
            </a:r>
            <a:r>
              <a:rPr lang="en-US" sz="3200" b="1" dirty="0" smtClean="0"/>
              <a:t>Empirical</a:t>
            </a:r>
          </a:p>
          <a:p>
            <a:pPr lvl="1"/>
            <a:r>
              <a:rPr lang="en-US" sz="3000" dirty="0" smtClean="0"/>
              <a:t>Meaning that science is based on </a:t>
            </a:r>
            <a:r>
              <a:rPr lang="en-US" sz="3000" i="1" dirty="0" smtClean="0"/>
              <a:t>observation, experience, and experimentation</a:t>
            </a:r>
            <a:r>
              <a:rPr lang="en-US" sz="3000" dirty="0" smtClean="0"/>
              <a:t> that can be </a:t>
            </a:r>
            <a:r>
              <a:rPr lang="en-US" sz="3000" i="1" dirty="0" smtClean="0"/>
              <a:t>reproduced</a:t>
            </a:r>
          </a:p>
          <a:p>
            <a:pPr lvl="1">
              <a:buNone/>
            </a:pPr>
            <a:endParaRPr lang="en-US" sz="3000" i="1" dirty="0" smtClean="0"/>
          </a:p>
          <a:p>
            <a:pPr lvl="1"/>
            <a:endParaRPr lang="en-US" sz="3000" i="1" dirty="0" smtClean="0"/>
          </a:p>
          <a:p>
            <a:pPr lvl="1">
              <a:buNone/>
            </a:pPr>
            <a:endParaRPr lang="en-US" dirty="0" smtClean="0"/>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534400" cy="758952"/>
          </a:xfrm>
        </p:spPr>
        <p:txBody>
          <a:bodyPr>
            <a:normAutofit fontScale="90000"/>
          </a:bodyPr>
          <a:lstStyle/>
          <a:p>
            <a:r>
              <a:rPr lang="en-US" dirty="0" smtClean="0"/>
              <a:t>How did your prior knowledge affect your inferences?</a:t>
            </a:r>
            <a:br>
              <a:rPr lang="en-US" dirty="0" smtClean="0"/>
            </a:br>
            <a:endParaRPr lang="en-US" dirty="0"/>
          </a:p>
        </p:txBody>
      </p:sp>
      <p:sp>
        <p:nvSpPr>
          <p:cNvPr id="3" name="Content Placeholder 2"/>
          <p:cNvSpPr>
            <a:spLocks noGrp="1"/>
          </p:cNvSpPr>
          <p:nvPr>
            <p:ph sz="quarter" idx="1"/>
          </p:nvPr>
        </p:nvSpPr>
        <p:spPr/>
        <p:txBody>
          <a:bodyPr/>
          <a:lstStyle/>
          <a:p>
            <a:pPr>
              <a:buNone/>
            </a:pPr>
            <a:r>
              <a:rPr lang="en-US" sz="3200" dirty="0" smtClean="0"/>
              <a:t>6. Science has a </a:t>
            </a:r>
            <a:r>
              <a:rPr lang="en-US" sz="3200" b="1" dirty="0" smtClean="0"/>
              <a:t>subjective element</a:t>
            </a:r>
          </a:p>
          <a:p>
            <a:pPr lvl="1"/>
            <a:r>
              <a:rPr lang="en-US" sz="2800" dirty="0" smtClean="0"/>
              <a:t>Two scientists looking at the same data may see and respond differently based on prior experiences and beliefs</a:t>
            </a:r>
          </a:p>
          <a:p>
            <a:pPr lvl="1"/>
            <a:r>
              <a:rPr lang="en-US" sz="2800" dirty="0" smtClean="0"/>
              <a:t>Science community employs a system of checks and balances</a:t>
            </a:r>
            <a:r>
              <a:rPr lang="en-US" sz="2800" dirty="0" smtClean="0">
                <a:sym typeface="Wingdings" pitchFamily="2" charset="2"/>
              </a:rPr>
              <a:t> peer review</a:t>
            </a:r>
            <a:endParaRPr lang="en-US" sz="2800" dirty="0" smtClean="0"/>
          </a:p>
          <a:p>
            <a:pPr>
              <a:buNone/>
            </a:pP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scientific attitudes led to your conclusion?</a:t>
            </a:r>
            <a:endParaRPr lang="en-US" dirty="0"/>
          </a:p>
        </p:txBody>
      </p:sp>
      <p:sp>
        <p:nvSpPr>
          <p:cNvPr id="3" name="Content Placeholder 2"/>
          <p:cNvSpPr>
            <a:spLocks noGrp="1"/>
          </p:cNvSpPr>
          <p:nvPr>
            <p:ph sz="quarter" idx="1"/>
          </p:nvPr>
        </p:nvSpPr>
        <p:spPr/>
        <p:txBody>
          <a:bodyPr>
            <a:normAutofit/>
          </a:bodyPr>
          <a:lstStyle/>
          <a:p>
            <a:pPr>
              <a:buNone/>
            </a:pPr>
            <a:r>
              <a:rPr lang="en-US" sz="3200" dirty="0" smtClean="0"/>
              <a:t>7. Good scientists share scientific attitudes:</a:t>
            </a:r>
          </a:p>
          <a:p>
            <a:pPr lvl="1"/>
            <a:r>
              <a:rPr lang="en-US" sz="3200" dirty="0" smtClean="0"/>
              <a:t>Curiosity</a:t>
            </a:r>
          </a:p>
          <a:p>
            <a:pPr lvl="1"/>
            <a:r>
              <a:rPr lang="en-US" sz="3200" dirty="0" smtClean="0"/>
              <a:t>Skepticism</a:t>
            </a:r>
          </a:p>
          <a:p>
            <a:pPr lvl="1"/>
            <a:r>
              <a:rPr lang="en-US" sz="3200" dirty="0" smtClean="0"/>
              <a:t>Open-mindedness</a:t>
            </a:r>
          </a:p>
          <a:p>
            <a:pPr lvl="1"/>
            <a:r>
              <a:rPr lang="en-US" sz="3200" dirty="0" smtClean="0"/>
              <a:t>Creativity </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304800" y="838200"/>
            <a:ext cx="8504238" cy="5486400"/>
          </a:xfrm>
        </p:spPr>
        <p:txBody>
          <a:bodyPr>
            <a:normAutofit/>
          </a:bodyPr>
          <a:lstStyle/>
          <a:p>
            <a:pPr marL="514350" indent="-514350">
              <a:spcBef>
                <a:spcPts val="600"/>
              </a:spcBef>
              <a:buFont typeface="+mj-lt"/>
              <a:buAutoNum type="alphaUcPeriod"/>
            </a:pPr>
            <a:r>
              <a:rPr lang="en-US" sz="2200" dirty="0" smtClean="0"/>
              <a:t>Better stock market decisions are made when the planets Venus, Earth, and Mars are aligned.</a:t>
            </a:r>
          </a:p>
          <a:p>
            <a:pPr marL="514350" indent="-514350">
              <a:spcBef>
                <a:spcPts val="600"/>
              </a:spcBef>
              <a:buFont typeface="+mj-lt"/>
              <a:buAutoNum type="alphaUcPeriod"/>
            </a:pPr>
            <a:r>
              <a:rPr lang="en-US" sz="2200" dirty="0" smtClean="0"/>
              <a:t>Atoms are the smallest particles of matter that exist.</a:t>
            </a:r>
          </a:p>
          <a:p>
            <a:pPr marL="514350" indent="-514350">
              <a:spcBef>
                <a:spcPts val="600"/>
              </a:spcBef>
              <a:buFont typeface="+mj-lt"/>
              <a:buAutoNum type="alphaUcPeriod"/>
            </a:pPr>
            <a:r>
              <a:rPr lang="en-US" sz="2200" dirty="0" smtClean="0"/>
              <a:t>Albert Einstein is the greatest physicist of the 20</a:t>
            </a:r>
            <a:r>
              <a:rPr lang="en-US" sz="2200" baseline="30000" dirty="0" smtClean="0"/>
              <a:t>th</a:t>
            </a:r>
            <a:r>
              <a:rPr lang="en-US" sz="2200" dirty="0" smtClean="0"/>
              <a:t> century!</a:t>
            </a:r>
          </a:p>
          <a:p>
            <a:pPr marL="514350" indent="-514350">
              <a:spcBef>
                <a:spcPts val="600"/>
              </a:spcBef>
              <a:buFont typeface="+mj-lt"/>
              <a:buAutoNum type="alphaUcPeriod"/>
            </a:pPr>
            <a:r>
              <a:rPr lang="en-US" sz="2200" dirty="0" smtClean="0"/>
              <a:t>If you break a mirror, you will have seven years of bad luck.</a:t>
            </a:r>
          </a:p>
          <a:p>
            <a:pPr marL="514350" indent="-514350">
              <a:spcBef>
                <a:spcPts val="600"/>
              </a:spcBef>
              <a:buFont typeface="+mj-lt"/>
              <a:buAutoNum type="alphaUcPeriod"/>
            </a:pPr>
            <a:r>
              <a:rPr lang="en-US" sz="2200" dirty="0" smtClean="0"/>
              <a:t>The earth is flat.  Anybody can see that!</a:t>
            </a:r>
          </a:p>
          <a:p>
            <a:pPr marL="514350" indent="-514350">
              <a:spcBef>
                <a:spcPts val="600"/>
              </a:spcBef>
              <a:buFont typeface="+mj-lt"/>
              <a:buAutoNum type="alphaUcPeriod"/>
            </a:pPr>
            <a:r>
              <a:rPr lang="en-US" sz="2200" dirty="0" smtClean="0"/>
              <a:t>All living things are composed of one or more cells.</a:t>
            </a:r>
          </a:p>
          <a:p>
            <a:pPr marL="514350" indent="-514350">
              <a:spcBef>
                <a:spcPts val="600"/>
              </a:spcBef>
              <a:buFont typeface="+mj-lt"/>
              <a:buAutoNum type="alphaUcPeriod"/>
            </a:pPr>
            <a:r>
              <a:rPr lang="en-US" sz="2200" dirty="0" smtClean="0"/>
              <a:t>Taking Vitamin C will prevent the common cold.  </a:t>
            </a:r>
            <a:r>
              <a:rPr lang="en-US" sz="2200" dirty="0" err="1" smtClean="0"/>
              <a:t>Linus</a:t>
            </a:r>
            <a:r>
              <a:rPr lang="en-US" sz="2200" dirty="0" smtClean="0"/>
              <a:t> Pauling, who discovered the structure of Vitamin C says it does.</a:t>
            </a:r>
          </a:p>
          <a:p>
            <a:pPr marL="514350" indent="-514350">
              <a:spcBef>
                <a:spcPts val="600"/>
              </a:spcBef>
              <a:buFont typeface="+mj-lt"/>
              <a:buAutoNum type="alphaUcPeriod"/>
            </a:pPr>
            <a:r>
              <a:rPr lang="en-US" sz="2200" dirty="0" smtClean="0"/>
              <a:t>The </a:t>
            </a:r>
            <a:r>
              <a:rPr lang="en-US" sz="2200" dirty="0" smtClean="0"/>
              <a:t>rate of acceleration of all falling objects on earth is constant.</a:t>
            </a:r>
          </a:p>
          <a:p>
            <a:pPr marL="514350" indent="-514350">
              <a:buFont typeface="+mj-lt"/>
              <a:buAutoNum type="alphaUcPeriod"/>
            </a:pPr>
            <a:endParaRPr lang="en-US" dirty="0"/>
          </a:p>
        </p:txBody>
      </p:sp>
      <p:sp>
        <p:nvSpPr>
          <p:cNvPr id="2" name="Title 1"/>
          <p:cNvSpPr>
            <a:spLocks noGrp="1"/>
          </p:cNvSpPr>
          <p:nvPr>
            <p:ph type="title" idx="4294967295"/>
          </p:nvPr>
        </p:nvSpPr>
        <p:spPr>
          <a:xfrm>
            <a:off x="0" y="228601"/>
            <a:ext cx="8534400" cy="457200"/>
          </a:xfrm>
        </p:spPr>
        <p:txBody>
          <a:bodyPr>
            <a:normAutofit fontScale="90000"/>
          </a:bodyPr>
          <a:lstStyle/>
          <a:p>
            <a:r>
              <a:rPr lang="en-US" dirty="0" smtClean="0"/>
              <a:t>Knowledge Claim Statements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sz="quarter" idx="1"/>
          </p:nvPr>
        </p:nvSpPr>
        <p:spPr/>
        <p:txBody>
          <a:bodyPr>
            <a:normAutofit fontScale="92500" lnSpcReduction="20000"/>
          </a:bodyPr>
          <a:lstStyle/>
          <a:p>
            <a:pPr marL="514350" indent="-514350">
              <a:buFont typeface="+mj-lt"/>
              <a:buAutoNum type="arabicPeriod"/>
            </a:pPr>
            <a:r>
              <a:rPr lang="en-US" dirty="0" smtClean="0"/>
              <a:t>__ Experiments are carried out to prove cause and effect relationships.</a:t>
            </a:r>
          </a:p>
          <a:p>
            <a:pPr marL="514350" indent="-514350">
              <a:buFont typeface="+mj-lt"/>
              <a:buAutoNum type="arabicPeriod"/>
            </a:pPr>
            <a:r>
              <a:rPr lang="en-US" dirty="0" smtClean="0"/>
              <a:t>__ Science is completely objective.</a:t>
            </a:r>
          </a:p>
          <a:p>
            <a:pPr marL="514350" indent="-514350">
              <a:buFont typeface="+mj-lt"/>
              <a:buAutoNum type="arabicPeriod"/>
            </a:pPr>
            <a:r>
              <a:rPr lang="en-US" dirty="0" smtClean="0"/>
              <a:t>__ Scientific ideas are tentative and can be modified or disproved, but never proved.</a:t>
            </a:r>
          </a:p>
          <a:p>
            <a:pPr marL="514350" indent="-514350">
              <a:buFont typeface="+mj-lt"/>
              <a:buAutoNum type="arabicPeriod"/>
            </a:pPr>
            <a:r>
              <a:rPr lang="en-US" dirty="0" smtClean="0"/>
              <a:t>__ All scientific ideas are discovered and tested by controlled experiments.</a:t>
            </a:r>
          </a:p>
          <a:p>
            <a:pPr marL="514350" indent="-514350">
              <a:buFont typeface="+mj-lt"/>
              <a:buAutoNum type="arabicPeriod"/>
            </a:pPr>
            <a:r>
              <a:rPr lang="en-US" dirty="0" smtClean="0"/>
              <a:t>__ Science can discover absolute truth.</a:t>
            </a:r>
          </a:p>
          <a:p>
            <a:pPr marL="514350" indent="-514350">
              <a:buFont typeface="+mj-lt"/>
              <a:buAutoNum type="arabicPeriod"/>
            </a:pPr>
            <a:r>
              <a:rPr lang="en-US" dirty="0" smtClean="0"/>
              <a:t>__ Science relies on empirical evidence.</a:t>
            </a:r>
          </a:p>
          <a:p>
            <a:pPr marL="514350" indent="-514350">
              <a:buFont typeface="+mj-lt"/>
              <a:buAutoNum type="arabicPeriod"/>
            </a:pPr>
            <a:r>
              <a:rPr lang="en-US" dirty="0" smtClean="0"/>
              <a:t>__ All scientists are prone to personal bias.</a:t>
            </a:r>
          </a:p>
          <a:p>
            <a:pPr marL="514350" indent="-514350">
              <a:buFont typeface="+mj-lt"/>
              <a:buAutoNum type="arabicPeriod"/>
            </a:pPr>
            <a:r>
              <a:rPr lang="en-US" dirty="0" smtClean="0"/>
              <a:t>__ Every scientific theory is subject to revision if new data becomes available.</a:t>
            </a:r>
          </a:p>
          <a:p>
            <a:pPr marL="514350" indent="-514350">
              <a:buFont typeface="+mj-lt"/>
              <a:buAutoNum type="arabicPeriod"/>
            </a:pPr>
            <a:endParaRPr lang="en-US" dirty="0"/>
          </a:p>
        </p:txBody>
      </p:sp>
      <p:sp>
        <p:nvSpPr>
          <p:cNvPr id="4" name="TextBox 3"/>
          <p:cNvSpPr txBox="1"/>
          <p:nvPr/>
        </p:nvSpPr>
        <p:spPr>
          <a:xfrm>
            <a:off x="914400" y="514290"/>
            <a:ext cx="338554" cy="400110"/>
          </a:xfrm>
          <a:prstGeom prst="rect">
            <a:avLst/>
          </a:prstGeom>
          <a:noFill/>
        </p:spPr>
        <p:txBody>
          <a:bodyPr wrap="none" rtlCol="0">
            <a:spAutoFit/>
          </a:bodyPr>
          <a:lstStyle/>
          <a:p>
            <a:r>
              <a:rPr lang="en-US" sz="2000" dirty="0" smtClean="0">
                <a:solidFill>
                  <a:srgbClr val="FF0000"/>
                </a:solidFill>
              </a:rPr>
              <a:t>F</a:t>
            </a:r>
            <a:endParaRPr lang="en-US" sz="2000" dirty="0">
              <a:solidFill>
                <a:srgbClr val="FF0000"/>
              </a:solidFill>
            </a:endParaRPr>
          </a:p>
        </p:txBody>
      </p:sp>
      <p:sp>
        <p:nvSpPr>
          <p:cNvPr id="5" name="TextBox 4"/>
          <p:cNvSpPr txBox="1"/>
          <p:nvPr/>
        </p:nvSpPr>
        <p:spPr>
          <a:xfrm>
            <a:off x="914400" y="1809690"/>
            <a:ext cx="343364" cy="400110"/>
          </a:xfrm>
          <a:prstGeom prst="rect">
            <a:avLst/>
          </a:prstGeom>
          <a:noFill/>
        </p:spPr>
        <p:txBody>
          <a:bodyPr wrap="none" rtlCol="0">
            <a:spAutoFit/>
          </a:bodyPr>
          <a:lstStyle/>
          <a:p>
            <a:r>
              <a:rPr lang="en-US" sz="2000" dirty="0" smtClean="0">
                <a:solidFill>
                  <a:srgbClr val="FF0000"/>
                </a:solidFill>
              </a:rPr>
              <a:t>T</a:t>
            </a:r>
            <a:endParaRPr lang="en-US" sz="2000" dirty="0">
              <a:solidFill>
                <a:srgbClr val="FF0000"/>
              </a:solidFill>
            </a:endParaRPr>
          </a:p>
        </p:txBody>
      </p:sp>
      <p:sp>
        <p:nvSpPr>
          <p:cNvPr id="6" name="TextBox 5"/>
          <p:cNvSpPr txBox="1"/>
          <p:nvPr/>
        </p:nvSpPr>
        <p:spPr>
          <a:xfrm>
            <a:off x="914400" y="3409890"/>
            <a:ext cx="338554" cy="400110"/>
          </a:xfrm>
          <a:prstGeom prst="rect">
            <a:avLst/>
          </a:prstGeom>
          <a:noFill/>
        </p:spPr>
        <p:txBody>
          <a:bodyPr wrap="none" rtlCol="0">
            <a:spAutoFit/>
          </a:bodyPr>
          <a:lstStyle/>
          <a:p>
            <a:r>
              <a:rPr lang="en-US" sz="2000" dirty="0" smtClean="0">
                <a:solidFill>
                  <a:srgbClr val="FF0000"/>
                </a:solidFill>
              </a:rPr>
              <a:t>F</a:t>
            </a:r>
            <a:endParaRPr lang="en-US" sz="2000" dirty="0">
              <a:solidFill>
                <a:srgbClr val="FF0000"/>
              </a:solidFill>
            </a:endParaRPr>
          </a:p>
        </p:txBody>
      </p:sp>
      <p:sp>
        <p:nvSpPr>
          <p:cNvPr id="7" name="TextBox 6"/>
          <p:cNvSpPr txBox="1"/>
          <p:nvPr/>
        </p:nvSpPr>
        <p:spPr>
          <a:xfrm>
            <a:off x="914400" y="3867090"/>
            <a:ext cx="343364" cy="400110"/>
          </a:xfrm>
          <a:prstGeom prst="rect">
            <a:avLst/>
          </a:prstGeom>
          <a:noFill/>
        </p:spPr>
        <p:txBody>
          <a:bodyPr wrap="none" rtlCol="0">
            <a:spAutoFit/>
          </a:bodyPr>
          <a:lstStyle/>
          <a:p>
            <a:r>
              <a:rPr lang="en-US" sz="2000" dirty="0" smtClean="0">
                <a:solidFill>
                  <a:srgbClr val="FF0000"/>
                </a:solidFill>
              </a:rPr>
              <a:t>T</a:t>
            </a:r>
            <a:endParaRPr lang="en-US" sz="2000" dirty="0">
              <a:solidFill>
                <a:srgbClr val="FF0000"/>
              </a:solidFill>
            </a:endParaRPr>
          </a:p>
        </p:txBody>
      </p:sp>
      <p:sp>
        <p:nvSpPr>
          <p:cNvPr id="8" name="TextBox 7"/>
          <p:cNvSpPr txBox="1"/>
          <p:nvPr/>
        </p:nvSpPr>
        <p:spPr>
          <a:xfrm>
            <a:off x="914400" y="4324290"/>
            <a:ext cx="343364" cy="400110"/>
          </a:xfrm>
          <a:prstGeom prst="rect">
            <a:avLst/>
          </a:prstGeom>
          <a:noFill/>
        </p:spPr>
        <p:txBody>
          <a:bodyPr wrap="none" rtlCol="0">
            <a:spAutoFit/>
          </a:bodyPr>
          <a:lstStyle/>
          <a:p>
            <a:r>
              <a:rPr lang="en-US" sz="2000" dirty="0" smtClean="0">
                <a:solidFill>
                  <a:srgbClr val="FF0000"/>
                </a:solidFill>
              </a:rPr>
              <a:t>T</a:t>
            </a:r>
            <a:endParaRPr lang="en-US" sz="2000" dirty="0">
              <a:solidFill>
                <a:srgbClr val="FF0000"/>
              </a:solidFill>
            </a:endParaRPr>
          </a:p>
        </p:txBody>
      </p:sp>
      <p:sp>
        <p:nvSpPr>
          <p:cNvPr id="9" name="TextBox 8"/>
          <p:cNvSpPr txBox="1"/>
          <p:nvPr/>
        </p:nvSpPr>
        <p:spPr>
          <a:xfrm>
            <a:off x="914400" y="4800600"/>
            <a:ext cx="343364" cy="400110"/>
          </a:xfrm>
          <a:prstGeom prst="rect">
            <a:avLst/>
          </a:prstGeom>
          <a:noFill/>
        </p:spPr>
        <p:txBody>
          <a:bodyPr wrap="none" rtlCol="0">
            <a:spAutoFit/>
          </a:bodyPr>
          <a:lstStyle/>
          <a:p>
            <a:r>
              <a:rPr lang="en-US" sz="2000" dirty="0" smtClean="0">
                <a:solidFill>
                  <a:srgbClr val="FF0000"/>
                </a:solidFill>
              </a:rPr>
              <a:t>T</a:t>
            </a:r>
            <a:endParaRPr lang="en-US" sz="2000" dirty="0">
              <a:solidFill>
                <a:srgbClr val="FF0000"/>
              </a:solidFill>
            </a:endParaRPr>
          </a:p>
        </p:txBody>
      </p:sp>
      <p:sp>
        <p:nvSpPr>
          <p:cNvPr id="10" name="TextBox 9"/>
          <p:cNvSpPr txBox="1"/>
          <p:nvPr/>
        </p:nvSpPr>
        <p:spPr>
          <a:xfrm>
            <a:off x="914400" y="1352490"/>
            <a:ext cx="338554" cy="400110"/>
          </a:xfrm>
          <a:prstGeom prst="rect">
            <a:avLst/>
          </a:prstGeom>
          <a:noFill/>
        </p:spPr>
        <p:txBody>
          <a:bodyPr wrap="none" rtlCol="0">
            <a:spAutoFit/>
          </a:bodyPr>
          <a:lstStyle/>
          <a:p>
            <a:r>
              <a:rPr lang="en-US" sz="2000" dirty="0" smtClean="0">
                <a:solidFill>
                  <a:srgbClr val="FF0000"/>
                </a:solidFill>
              </a:rPr>
              <a:t>F</a:t>
            </a:r>
            <a:endParaRPr lang="en-US" sz="2000" dirty="0">
              <a:solidFill>
                <a:srgbClr val="FF0000"/>
              </a:solidFill>
            </a:endParaRPr>
          </a:p>
        </p:txBody>
      </p:sp>
      <p:sp>
        <p:nvSpPr>
          <p:cNvPr id="11" name="TextBox 10"/>
          <p:cNvSpPr txBox="1"/>
          <p:nvPr/>
        </p:nvSpPr>
        <p:spPr>
          <a:xfrm>
            <a:off x="914400" y="2590800"/>
            <a:ext cx="338554" cy="400110"/>
          </a:xfrm>
          <a:prstGeom prst="rect">
            <a:avLst/>
          </a:prstGeom>
          <a:noFill/>
        </p:spPr>
        <p:txBody>
          <a:bodyPr wrap="none" rtlCol="0">
            <a:spAutoFit/>
          </a:bodyPr>
          <a:lstStyle/>
          <a:p>
            <a:r>
              <a:rPr lang="en-US" sz="2000" dirty="0" smtClean="0">
                <a:solidFill>
                  <a:srgbClr val="FF0000"/>
                </a:solidFill>
              </a:rPr>
              <a:t>F</a:t>
            </a:r>
            <a:endParaRPr lang="en-US" sz="2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a:off x="762000" y="2971800"/>
            <a:ext cx="7467600" cy="1588"/>
          </a:xfrm>
          <a:prstGeom prst="straightConnector1">
            <a:avLst/>
          </a:prstGeom>
          <a:ln w="508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2209800"/>
            <a:ext cx="2597186" cy="461665"/>
          </a:xfrm>
          <a:prstGeom prst="rect">
            <a:avLst/>
          </a:prstGeom>
          <a:noFill/>
        </p:spPr>
        <p:txBody>
          <a:bodyPr wrap="none" rtlCol="0">
            <a:spAutoFit/>
          </a:bodyPr>
          <a:lstStyle/>
          <a:p>
            <a:r>
              <a:rPr lang="en-US" sz="2400" b="1" dirty="0" smtClean="0">
                <a:latin typeface="Comic Sans MS" pitchFamily="66" charset="0"/>
              </a:rPr>
              <a:t>Least Scientific</a:t>
            </a:r>
            <a:endParaRPr lang="en-US" sz="2400" b="1" dirty="0">
              <a:latin typeface="Comic Sans MS" pitchFamily="66" charset="0"/>
            </a:endParaRPr>
          </a:p>
        </p:txBody>
      </p:sp>
      <p:sp>
        <p:nvSpPr>
          <p:cNvPr id="8" name="TextBox 7"/>
          <p:cNvSpPr txBox="1"/>
          <p:nvPr/>
        </p:nvSpPr>
        <p:spPr>
          <a:xfrm>
            <a:off x="6248400" y="2209800"/>
            <a:ext cx="2470548" cy="461665"/>
          </a:xfrm>
          <a:prstGeom prst="rect">
            <a:avLst/>
          </a:prstGeom>
          <a:noFill/>
        </p:spPr>
        <p:txBody>
          <a:bodyPr wrap="none" rtlCol="0">
            <a:spAutoFit/>
          </a:bodyPr>
          <a:lstStyle/>
          <a:p>
            <a:r>
              <a:rPr lang="en-US" sz="2400" b="1" dirty="0" smtClean="0">
                <a:latin typeface="Comic Sans MS" pitchFamily="66" charset="0"/>
              </a:rPr>
              <a:t>Most Scientific</a:t>
            </a:r>
            <a:endParaRPr lang="en-US" sz="2400" b="1" dirty="0">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a:off x="762000" y="2971800"/>
            <a:ext cx="7467600" cy="1588"/>
          </a:xfrm>
          <a:prstGeom prst="straightConnector1">
            <a:avLst/>
          </a:prstGeom>
          <a:ln w="508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981200"/>
            <a:ext cx="2549096" cy="461665"/>
          </a:xfrm>
          <a:prstGeom prst="rect">
            <a:avLst/>
          </a:prstGeom>
          <a:noFill/>
        </p:spPr>
        <p:txBody>
          <a:bodyPr wrap="none" rtlCol="0">
            <a:spAutoFit/>
          </a:bodyPr>
          <a:lstStyle/>
          <a:p>
            <a:r>
              <a:rPr lang="en-US" sz="2400" b="1" dirty="0" smtClean="0">
                <a:latin typeface="Comic Sans MS" pitchFamily="66" charset="0"/>
              </a:rPr>
              <a:t>Least Scientific</a:t>
            </a:r>
            <a:endParaRPr lang="en-US" sz="2400" b="1" dirty="0">
              <a:latin typeface="Comic Sans MS" pitchFamily="66" charset="0"/>
            </a:endParaRPr>
          </a:p>
        </p:txBody>
      </p:sp>
      <p:sp>
        <p:nvSpPr>
          <p:cNvPr id="8" name="TextBox 7"/>
          <p:cNvSpPr txBox="1"/>
          <p:nvPr/>
        </p:nvSpPr>
        <p:spPr>
          <a:xfrm>
            <a:off x="6477000" y="1981200"/>
            <a:ext cx="2537874" cy="461665"/>
          </a:xfrm>
          <a:prstGeom prst="rect">
            <a:avLst/>
          </a:prstGeom>
          <a:noFill/>
        </p:spPr>
        <p:txBody>
          <a:bodyPr wrap="none" rtlCol="0">
            <a:spAutoFit/>
          </a:bodyPr>
          <a:lstStyle/>
          <a:p>
            <a:r>
              <a:rPr lang="en-US" sz="2400" b="1" dirty="0" smtClean="0">
                <a:latin typeface="Comic Sans MS" pitchFamily="66" charset="0"/>
              </a:rPr>
              <a:t>Most Scientific</a:t>
            </a:r>
            <a:endParaRPr lang="en-US" sz="2400" b="1" dirty="0">
              <a:latin typeface="Comic Sans MS" pitchFamily="66" charset="0"/>
            </a:endParaRPr>
          </a:p>
        </p:txBody>
      </p:sp>
      <p:sp>
        <p:nvSpPr>
          <p:cNvPr id="6" name="TextBox 5"/>
          <p:cNvSpPr txBox="1"/>
          <p:nvPr/>
        </p:nvSpPr>
        <p:spPr>
          <a:xfrm>
            <a:off x="1524000" y="2590800"/>
            <a:ext cx="402674" cy="369332"/>
          </a:xfrm>
          <a:prstGeom prst="rect">
            <a:avLst/>
          </a:prstGeom>
          <a:noFill/>
        </p:spPr>
        <p:txBody>
          <a:bodyPr wrap="none" rtlCol="0">
            <a:spAutoFit/>
          </a:bodyPr>
          <a:lstStyle/>
          <a:p>
            <a:r>
              <a:rPr lang="en-US" dirty="0" smtClean="0"/>
              <a:t>A.</a:t>
            </a:r>
            <a:endParaRPr lang="en-US" dirty="0"/>
          </a:p>
        </p:txBody>
      </p:sp>
      <p:sp>
        <p:nvSpPr>
          <p:cNvPr id="9" name="TextBox 8"/>
          <p:cNvSpPr txBox="1"/>
          <p:nvPr/>
        </p:nvSpPr>
        <p:spPr>
          <a:xfrm>
            <a:off x="6248400" y="2590800"/>
            <a:ext cx="397866" cy="369332"/>
          </a:xfrm>
          <a:prstGeom prst="rect">
            <a:avLst/>
          </a:prstGeom>
          <a:noFill/>
        </p:spPr>
        <p:txBody>
          <a:bodyPr wrap="none" rtlCol="0">
            <a:spAutoFit/>
          </a:bodyPr>
          <a:lstStyle/>
          <a:p>
            <a:r>
              <a:rPr lang="en-US" dirty="0" smtClean="0"/>
              <a:t>B.</a:t>
            </a:r>
            <a:endParaRPr lang="en-US" dirty="0"/>
          </a:p>
        </p:txBody>
      </p:sp>
      <p:sp>
        <p:nvSpPr>
          <p:cNvPr id="10" name="TextBox 9"/>
          <p:cNvSpPr txBox="1"/>
          <p:nvPr/>
        </p:nvSpPr>
        <p:spPr>
          <a:xfrm>
            <a:off x="1066800" y="2590800"/>
            <a:ext cx="394660" cy="369332"/>
          </a:xfrm>
          <a:prstGeom prst="rect">
            <a:avLst/>
          </a:prstGeom>
          <a:noFill/>
        </p:spPr>
        <p:txBody>
          <a:bodyPr wrap="square" rtlCol="0">
            <a:spAutoFit/>
          </a:bodyPr>
          <a:lstStyle/>
          <a:p>
            <a:r>
              <a:rPr lang="en-US" dirty="0" smtClean="0"/>
              <a:t>C.</a:t>
            </a:r>
            <a:endParaRPr lang="en-US" dirty="0"/>
          </a:p>
        </p:txBody>
      </p:sp>
      <p:sp>
        <p:nvSpPr>
          <p:cNvPr id="11" name="TextBox 10"/>
          <p:cNvSpPr txBox="1"/>
          <p:nvPr/>
        </p:nvSpPr>
        <p:spPr>
          <a:xfrm>
            <a:off x="1066800" y="2971800"/>
            <a:ext cx="420308" cy="369332"/>
          </a:xfrm>
          <a:prstGeom prst="rect">
            <a:avLst/>
          </a:prstGeom>
          <a:noFill/>
        </p:spPr>
        <p:txBody>
          <a:bodyPr wrap="none" rtlCol="0">
            <a:spAutoFit/>
          </a:bodyPr>
          <a:lstStyle/>
          <a:p>
            <a:r>
              <a:rPr lang="en-US" dirty="0" smtClean="0"/>
              <a:t>D.</a:t>
            </a:r>
            <a:endParaRPr lang="en-US" dirty="0"/>
          </a:p>
        </p:txBody>
      </p:sp>
      <p:sp>
        <p:nvSpPr>
          <p:cNvPr id="12" name="TextBox 11"/>
          <p:cNvSpPr txBox="1"/>
          <p:nvPr/>
        </p:nvSpPr>
        <p:spPr>
          <a:xfrm>
            <a:off x="1066800" y="3276600"/>
            <a:ext cx="397866" cy="369332"/>
          </a:xfrm>
          <a:prstGeom prst="rect">
            <a:avLst/>
          </a:prstGeom>
          <a:noFill/>
        </p:spPr>
        <p:txBody>
          <a:bodyPr wrap="none" rtlCol="0">
            <a:spAutoFit/>
          </a:bodyPr>
          <a:lstStyle/>
          <a:p>
            <a:r>
              <a:rPr lang="en-US" dirty="0" smtClean="0"/>
              <a:t>E.</a:t>
            </a:r>
            <a:endParaRPr lang="en-US" dirty="0"/>
          </a:p>
        </p:txBody>
      </p:sp>
      <p:sp>
        <p:nvSpPr>
          <p:cNvPr id="13" name="TextBox 12"/>
          <p:cNvSpPr txBox="1"/>
          <p:nvPr/>
        </p:nvSpPr>
        <p:spPr>
          <a:xfrm>
            <a:off x="7543800" y="2590800"/>
            <a:ext cx="385042" cy="369332"/>
          </a:xfrm>
          <a:prstGeom prst="rect">
            <a:avLst/>
          </a:prstGeom>
          <a:noFill/>
        </p:spPr>
        <p:txBody>
          <a:bodyPr wrap="none" rtlCol="0">
            <a:spAutoFit/>
          </a:bodyPr>
          <a:lstStyle/>
          <a:p>
            <a:r>
              <a:rPr lang="en-US" dirty="0" smtClean="0"/>
              <a:t>F.</a:t>
            </a:r>
            <a:endParaRPr lang="en-US" dirty="0"/>
          </a:p>
        </p:txBody>
      </p:sp>
      <p:sp>
        <p:nvSpPr>
          <p:cNvPr id="14" name="TextBox 13"/>
          <p:cNvSpPr txBox="1"/>
          <p:nvPr/>
        </p:nvSpPr>
        <p:spPr>
          <a:xfrm>
            <a:off x="2438400" y="2590800"/>
            <a:ext cx="413896" cy="369332"/>
          </a:xfrm>
          <a:prstGeom prst="rect">
            <a:avLst/>
          </a:prstGeom>
          <a:noFill/>
        </p:spPr>
        <p:txBody>
          <a:bodyPr wrap="none" rtlCol="0">
            <a:spAutoFit/>
          </a:bodyPr>
          <a:lstStyle/>
          <a:p>
            <a:r>
              <a:rPr lang="en-US" dirty="0" smtClean="0"/>
              <a:t>G.</a:t>
            </a:r>
            <a:endParaRPr lang="en-US" dirty="0"/>
          </a:p>
        </p:txBody>
      </p:sp>
      <p:sp>
        <p:nvSpPr>
          <p:cNvPr id="16" name="TextBox 15"/>
          <p:cNvSpPr txBox="1"/>
          <p:nvPr/>
        </p:nvSpPr>
        <p:spPr>
          <a:xfrm>
            <a:off x="7543800" y="2971800"/>
            <a:ext cx="434734" cy="369332"/>
          </a:xfrm>
          <a:prstGeom prst="rect">
            <a:avLst/>
          </a:prstGeom>
          <a:noFill/>
        </p:spPr>
        <p:txBody>
          <a:bodyPr wrap="none" rtlCol="0">
            <a:spAutoFit/>
          </a:bodyPr>
          <a:lstStyle/>
          <a:p>
            <a:r>
              <a:rPr lang="en-US" dirty="0"/>
              <a:t>H</a:t>
            </a:r>
            <a:r>
              <a:rPr lang="en-US" dirty="0" smtClean="0"/>
              <a:t>.</a:t>
            </a:r>
            <a:endParaRPr lang="en-US" dirty="0"/>
          </a:p>
        </p:txBody>
      </p:sp>
      <p:sp>
        <p:nvSpPr>
          <p:cNvPr id="17" name="SMARTInkAnnotation2"/>
          <p:cNvSpPr/>
          <p:nvPr/>
        </p:nvSpPr>
        <p:spPr>
          <a:xfrm>
            <a:off x="8263889" y="5840729"/>
            <a:ext cx="11431" cy="1"/>
          </a:xfrm>
          <a:custGeom>
            <a:avLst/>
            <a:gdLst/>
            <a:ahLst/>
            <a:cxnLst/>
            <a:rect l="0" t="0" r="0" b="0"/>
            <a:pathLst>
              <a:path w="11431" h="1">
                <a:moveTo>
                  <a:pt x="11430" y="0"/>
                </a:moveTo>
                <a:lnTo>
                  <a:pt x="0"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1219200" y="838200"/>
            <a:ext cx="6858000" cy="5350214"/>
          </a:xfrm>
          <a:prstGeom prst="rect">
            <a:avLst/>
          </a:prstGeom>
          <a:noFill/>
          <a:ln w="9525" algn="in">
            <a:noFill/>
            <a:miter lim="800000"/>
            <a:headEnd/>
            <a:tailEnd/>
          </a:ln>
          <a:effectLst/>
        </p:spPr>
      </p:pic>
      <p:sp>
        <p:nvSpPr>
          <p:cNvPr id="5" name="TextBox 4"/>
          <p:cNvSpPr txBox="1"/>
          <p:nvPr/>
        </p:nvSpPr>
        <p:spPr>
          <a:xfrm rot="19344886">
            <a:off x="1153500" y="755817"/>
            <a:ext cx="4511622" cy="1569660"/>
          </a:xfrm>
          <a:prstGeom prst="rect">
            <a:avLst/>
          </a:prstGeom>
          <a:noFill/>
        </p:spPr>
        <p:txBody>
          <a:bodyPr wrap="square" rtlCol="0">
            <a:spAutoFit/>
          </a:bodyPr>
          <a:lstStyle/>
          <a:p>
            <a:r>
              <a:rPr lang="en-US" sz="9600" dirty="0" smtClean="0"/>
              <a:t>Define</a:t>
            </a:r>
            <a:r>
              <a:rPr lang="en-US" sz="7200" dirty="0" smtClean="0"/>
              <a:t> </a:t>
            </a:r>
            <a:endParaRPr lang="en-US" sz="7200" dirty="0"/>
          </a:p>
        </p:txBody>
      </p:sp>
      <p:sp>
        <p:nvSpPr>
          <p:cNvPr id="6" name="TextBox 5"/>
          <p:cNvSpPr txBox="1"/>
          <p:nvPr/>
        </p:nvSpPr>
        <p:spPr>
          <a:xfrm>
            <a:off x="5105400" y="4267200"/>
            <a:ext cx="3021981" cy="1015663"/>
          </a:xfrm>
          <a:prstGeom prst="rect">
            <a:avLst/>
          </a:prstGeom>
          <a:noFill/>
        </p:spPr>
        <p:txBody>
          <a:bodyPr wrap="none" rtlCol="0">
            <a:spAutoFit/>
          </a:bodyPr>
          <a:lstStyle/>
          <a:p>
            <a:r>
              <a:rPr lang="en-US" sz="6000" dirty="0" smtClean="0"/>
              <a:t>for me…</a:t>
            </a:r>
            <a:endParaRPr lang="en-US" sz="6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www.nndb.com/people/790/000087529/democritus-1-sized.jpg"/>
          <p:cNvPicPr>
            <a:picLocks noChangeAspect="1" noChangeArrowheads="1"/>
          </p:cNvPicPr>
          <p:nvPr/>
        </p:nvPicPr>
        <p:blipFill>
          <a:blip r:embed="rId2" cstate="print"/>
          <a:srcRect/>
          <a:stretch>
            <a:fillRect/>
          </a:stretch>
        </p:blipFill>
        <p:spPr bwMode="auto">
          <a:xfrm>
            <a:off x="5760180" y="2662060"/>
            <a:ext cx="3231420" cy="3738740"/>
          </a:xfrm>
          <a:prstGeom prst="rect">
            <a:avLst/>
          </a:prstGeom>
          <a:noFill/>
        </p:spPr>
      </p:pic>
      <p:sp>
        <p:nvSpPr>
          <p:cNvPr id="3" name="Cloud Callout 2"/>
          <p:cNvSpPr/>
          <p:nvPr/>
        </p:nvSpPr>
        <p:spPr>
          <a:xfrm>
            <a:off x="6096000" y="457200"/>
            <a:ext cx="3200400" cy="17526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dirty="0" smtClean="0"/>
              <a:t>A way of questioning the truthfulness of what we know</a:t>
            </a:r>
            <a:endParaRPr lang="en-US" sz="2100" dirty="0"/>
          </a:p>
        </p:txBody>
      </p:sp>
      <p:pic>
        <p:nvPicPr>
          <p:cNvPr id="1028" name="Picture 4" descr="http://agoldenworld.files.wordpress.com/2006/08/albert_einstein_-325x378.png"/>
          <p:cNvPicPr>
            <a:picLocks noChangeAspect="1" noChangeArrowheads="1"/>
          </p:cNvPicPr>
          <p:nvPr/>
        </p:nvPicPr>
        <p:blipFill>
          <a:blip r:embed="rId3" cstate="print"/>
          <a:srcRect/>
          <a:stretch>
            <a:fillRect/>
          </a:stretch>
        </p:blipFill>
        <p:spPr bwMode="auto">
          <a:xfrm>
            <a:off x="2968323" y="2895600"/>
            <a:ext cx="2899077" cy="3371850"/>
          </a:xfrm>
          <a:prstGeom prst="rect">
            <a:avLst/>
          </a:prstGeom>
          <a:noFill/>
        </p:spPr>
      </p:pic>
      <p:sp>
        <p:nvSpPr>
          <p:cNvPr id="5" name="Cloud Callout 4"/>
          <p:cNvSpPr/>
          <p:nvPr/>
        </p:nvSpPr>
        <p:spPr>
          <a:xfrm>
            <a:off x="2971800" y="381000"/>
            <a:ext cx="3048000" cy="21336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A set of procedures by which hypotheses are generated &amp; tested</a:t>
            </a:r>
            <a:endParaRPr lang="en-US" sz="2000" dirty="0"/>
          </a:p>
        </p:txBody>
      </p:sp>
      <p:pic>
        <p:nvPicPr>
          <p:cNvPr id="1029" name="Picture 5"/>
          <p:cNvPicPr>
            <a:picLocks noChangeAspect="1" noChangeArrowheads="1"/>
          </p:cNvPicPr>
          <p:nvPr/>
        </p:nvPicPr>
        <p:blipFill>
          <a:blip r:embed="rId4" cstate="print"/>
          <a:srcRect/>
          <a:stretch>
            <a:fillRect/>
          </a:stretch>
        </p:blipFill>
        <p:spPr bwMode="auto">
          <a:xfrm>
            <a:off x="381000" y="2514600"/>
            <a:ext cx="2514600" cy="3851605"/>
          </a:xfrm>
          <a:prstGeom prst="rect">
            <a:avLst/>
          </a:prstGeom>
          <a:noFill/>
          <a:ln w="9525">
            <a:noFill/>
            <a:miter lim="800000"/>
            <a:headEnd/>
            <a:tailEnd/>
          </a:ln>
        </p:spPr>
      </p:pic>
      <p:sp>
        <p:nvSpPr>
          <p:cNvPr id="7" name="Cloud Callout 6"/>
          <p:cNvSpPr/>
          <p:nvPr/>
        </p:nvSpPr>
        <p:spPr>
          <a:xfrm>
            <a:off x="76200" y="533400"/>
            <a:ext cx="2743200" cy="16764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dirty="0" smtClean="0"/>
              <a:t>A body of scientific information</a:t>
            </a:r>
            <a:endParaRPr lang="en-US" sz="2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n-US" sz="4000" dirty="0" smtClean="0"/>
              <a:t>Accepted Definition</a:t>
            </a:r>
            <a:endParaRPr lang="en-US" sz="4000" dirty="0"/>
          </a:p>
        </p:txBody>
      </p:sp>
      <p:sp>
        <p:nvSpPr>
          <p:cNvPr id="12" name="Content Placeholder 11"/>
          <p:cNvSpPr>
            <a:spLocks noGrp="1"/>
          </p:cNvSpPr>
          <p:nvPr>
            <p:ph sz="quarter" idx="1"/>
          </p:nvPr>
        </p:nvSpPr>
        <p:spPr>
          <a:xfrm>
            <a:off x="301752" y="1752600"/>
            <a:ext cx="8503920" cy="4572000"/>
          </a:xfrm>
        </p:spPr>
        <p:txBody>
          <a:bodyPr/>
          <a:lstStyle/>
          <a:p>
            <a:pPr algn="ctr">
              <a:buNone/>
            </a:pPr>
            <a:r>
              <a:rPr lang="en-US" sz="3600" dirty="0" smtClean="0"/>
              <a:t>The </a:t>
            </a:r>
            <a:r>
              <a:rPr lang="en-US" sz="3600" i="1" dirty="0" smtClean="0"/>
              <a:t>process</a:t>
            </a:r>
            <a:r>
              <a:rPr lang="en-US" sz="3600" dirty="0" smtClean="0"/>
              <a:t> by which we </a:t>
            </a:r>
            <a:r>
              <a:rPr lang="en-US" sz="3600" b="1" dirty="0" smtClean="0"/>
              <a:t>try to understand how the natural world works </a:t>
            </a:r>
            <a:r>
              <a:rPr lang="en-US" sz="3600" dirty="0" smtClean="0"/>
              <a:t>and how it came to be that way.</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Directions</a:t>
            </a:r>
            <a:endParaRPr lang="en-US" sz="4000" b="1" dirty="0"/>
          </a:p>
        </p:txBody>
      </p:sp>
      <p:sp>
        <p:nvSpPr>
          <p:cNvPr id="3" name="Content Placeholder 2"/>
          <p:cNvSpPr>
            <a:spLocks noGrp="1"/>
          </p:cNvSpPr>
          <p:nvPr>
            <p:ph sz="quarter" idx="1"/>
          </p:nvPr>
        </p:nvSpPr>
        <p:spPr>
          <a:xfrm>
            <a:off x="502920" y="1520952"/>
            <a:ext cx="8183880" cy="4651248"/>
          </a:xfrm>
        </p:spPr>
        <p:txBody>
          <a:bodyPr>
            <a:normAutofit/>
          </a:bodyPr>
          <a:lstStyle/>
          <a:p>
            <a:pPr marL="514350" indent="-514350">
              <a:buFont typeface="+mj-lt"/>
              <a:buAutoNum type="arabicPeriod"/>
            </a:pPr>
            <a:r>
              <a:rPr lang="en-US" dirty="0" smtClean="0"/>
              <a:t>Each group will receive an envelope containing 16 checks.  When directed, remove </a:t>
            </a:r>
            <a:r>
              <a:rPr lang="en-US" b="1" dirty="0" smtClean="0"/>
              <a:t>4 </a:t>
            </a:r>
            <a:r>
              <a:rPr lang="en-US" dirty="0" smtClean="0"/>
              <a:t>of the checks from the envelope.</a:t>
            </a:r>
          </a:p>
          <a:p>
            <a:pPr marL="514350" indent="-514350">
              <a:buNone/>
            </a:pPr>
            <a:endParaRPr lang="en-US" sz="1200" dirty="0" smtClean="0"/>
          </a:p>
          <a:p>
            <a:pPr marL="514350" indent="-514350">
              <a:buAutoNum type="arabicPeriod" startAt="2"/>
            </a:pPr>
            <a:r>
              <a:rPr lang="en-US" dirty="0" smtClean="0"/>
              <a:t>By observing the checks, your group must formulate a hypothesis explaining the events in the life of the person who wrote them . </a:t>
            </a:r>
            <a:endParaRPr lang="en-US" b="1" dirty="0" smtClean="0"/>
          </a:p>
          <a:p>
            <a:pPr marL="514350" indent="-514350">
              <a:buAutoNum type="arabicPeriod" startAt="2"/>
            </a:pPr>
            <a:endParaRPr lang="en-US" dirty="0" smtClean="0"/>
          </a:p>
        </p:txBody>
      </p:sp>
      <p:sp>
        <p:nvSpPr>
          <p:cNvPr id="4" name="Rounded Rectangle 3"/>
          <p:cNvSpPr/>
          <p:nvPr/>
        </p:nvSpPr>
        <p:spPr>
          <a:xfrm>
            <a:off x="762000" y="4648200"/>
            <a:ext cx="7848600" cy="1447800"/>
          </a:xfrm>
          <a:prstGeom prst="roundRect">
            <a:avLst/>
          </a:prstGeom>
          <a:solidFill>
            <a:srgbClr val="31DB66"/>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Note: I don’t want you to simply record what the check was written for, or the date in which it was written.</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Directions</a:t>
            </a:r>
            <a:endParaRPr lang="en-US" sz="4000" b="1" dirty="0"/>
          </a:p>
        </p:txBody>
      </p:sp>
      <p:sp>
        <p:nvSpPr>
          <p:cNvPr id="3" name="Content Placeholder 2"/>
          <p:cNvSpPr>
            <a:spLocks noGrp="1"/>
          </p:cNvSpPr>
          <p:nvPr>
            <p:ph sz="quarter" idx="1"/>
          </p:nvPr>
        </p:nvSpPr>
        <p:spPr>
          <a:xfrm>
            <a:off x="301752" y="1527048"/>
            <a:ext cx="4879848" cy="4572000"/>
          </a:xfrm>
        </p:spPr>
        <p:txBody>
          <a:bodyPr>
            <a:normAutofit lnSpcReduction="10000"/>
          </a:bodyPr>
          <a:lstStyle/>
          <a:p>
            <a:pPr marL="514350" indent="-514350">
              <a:buFont typeface="+mj-lt"/>
              <a:buAutoNum type="arabicPeriod"/>
            </a:pPr>
            <a:r>
              <a:rPr lang="en-US" dirty="0" smtClean="0"/>
              <a:t>When directed remove </a:t>
            </a:r>
            <a:r>
              <a:rPr lang="en-US" b="1" dirty="0" smtClean="0"/>
              <a:t>4</a:t>
            </a:r>
            <a:r>
              <a:rPr lang="en-US" dirty="0" smtClean="0"/>
              <a:t> more checks from the envelope and use this information to formulate a second hypothesis.</a:t>
            </a:r>
          </a:p>
          <a:p>
            <a:pPr marL="514350" indent="-514350">
              <a:buAutoNum type="arabicPeriod" startAt="2"/>
            </a:pPr>
            <a:endParaRPr lang="en-US" sz="1300" dirty="0" smtClean="0"/>
          </a:p>
          <a:p>
            <a:pPr marL="514350" indent="-514350">
              <a:buAutoNum type="arabicPeriod" startAt="2"/>
            </a:pPr>
            <a:r>
              <a:rPr lang="en-US" dirty="0" smtClean="0"/>
              <a:t>Remove </a:t>
            </a:r>
            <a:r>
              <a:rPr lang="en-US" b="1" dirty="0" smtClean="0"/>
              <a:t>2</a:t>
            </a:r>
            <a:r>
              <a:rPr lang="en-US" dirty="0" smtClean="0"/>
              <a:t> more checks and create a third hypothesis.</a:t>
            </a:r>
          </a:p>
          <a:p>
            <a:pPr marL="514350" indent="-514350">
              <a:buAutoNum type="arabicPeriod" startAt="2"/>
            </a:pPr>
            <a:endParaRPr lang="en-US" sz="1300" dirty="0" smtClean="0"/>
          </a:p>
          <a:p>
            <a:pPr marL="514350" indent="-514350">
              <a:buAutoNum type="arabicPeriod" startAt="2"/>
            </a:pPr>
            <a:r>
              <a:rPr lang="en-US" dirty="0" smtClean="0"/>
              <a:t>Choose a spokesperson to present the group’s final hypothesis to the class.</a:t>
            </a:r>
          </a:p>
        </p:txBody>
      </p:sp>
      <p:sp>
        <p:nvSpPr>
          <p:cNvPr id="4" name="TextBox 3"/>
          <p:cNvSpPr txBox="1"/>
          <p:nvPr/>
        </p:nvSpPr>
        <p:spPr>
          <a:xfrm>
            <a:off x="5334000" y="1752600"/>
            <a:ext cx="3429000" cy="4247317"/>
          </a:xfrm>
          <a:prstGeom prst="rect">
            <a:avLst/>
          </a:prstGeom>
          <a:solidFill>
            <a:schemeClr val="bg1"/>
          </a:solidFill>
          <a:ln>
            <a:solidFill>
              <a:schemeClr val="tx1"/>
            </a:solidFill>
          </a:ln>
        </p:spPr>
        <p:txBody>
          <a:bodyPr wrap="square" rtlCol="0">
            <a:spAutoFit/>
          </a:bodyPr>
          <a:lstStyle/>
          <a:p>
            <a:r>
              <a:rPr lang="en-US" b="1" dirty="0" smtClean="0"/>
              <a:t>Hypothesis 1:</a:t>
            </a:r>
          </a:p>
          <a:p>
            <a:endParaRPr lang="en-US" b="1" dirty="0" smtClean="0"/>
          </a:p>
          <a:p>
            <a:endParaRPr lang="en-US" b="1" dirty="0" smtClean="0"/>
          </a:p>
          <a:p>
            <a:endParaRPr lang="en-US" b="1" dirty="0" smtClean="0"/>
          </a:p>
          <a:p>
            <a:endParaRPr lang="en-US" b="1" dirty="0" smtClean="0"/>
          </a:p>
          <a:p>
            <a:r>
              <a:rPr lang="en-US" b="1" dirty="0" smtClean="0"/>
              <a:t>Hypothesis 2:</a:t>
            </a:r>
          </a:p>
          <a:p>
            <a:endParaRPr lang="en-US" b="1" dirty="0" smtClean="0"/>
          </a:p>
          <a:p>
            <a:endParaRPr lang="en-US" b="1" dirty="0" smtClean="0"/>
          </a:p>
          <a:p>
            <a:endParaRPr lang="en-US" b="1" dirty="0" smtClean="0"/>
          </a:p>
          <a:p>
            <a:endParaRPr lang="en-US" b="1" dirty="0" smtClean="0"/>
          </a:p>
          <a:p>
            <a:r>
              <a:rPr lang="en-US" b="1" dirty="0" smtClean="0"/>
              <a:t>Hypothesis 3:</a:t>
            </a:r>
          </a:p>
          <a:p>
            <a:endParaRPr lang="en-US" b="1" dirty="0" smtClean="0"/>
          </a:p>
          <a:p>
            <a:endParaRPr lang="en-US" b="1" dirty="0" smtClean="0"/>
          </a:p>
          <a:p>
            <a:endParaRPr lang="en-US" b="1" dirty="0" smtClean="0"/>
          </a:p>
          <a:p>
            <a:endParaRPr lang="en-US" b="1" dirty="0"/>
          </a:p>
        </p:txBody>
      </p:sp>
      <p:sp>
        <p:nvSpPr>
          <p:cNvPr id="5" name="TextBox 4"/>
          <p:cNvSpPr txBox="1"/>
          <p:nvPr/>
        </p:nvSpPr>
        <p:spPr>
          <a:xfrm>
            <a:off x="5334000" y="1828800"/>
            <a:ext cx="3429000" cy="3416320"/>
          </a:xfrm>
          <a:prstGeom prst="rect">
            <a:avLst/>
          </a:prstGeom>
          <a:solidFill>
            <a:schemeClr val="bg1"/>
          </a:solidFill>
          <a:ln>
            <a:solidFill>
              <a:schemeClr val="tx1"/>
            </a:solidFill>
          </a:ln>
        </p:spPr>
        <p:txBody>
          <a:bodyPr wrap="square" rtlCol="0">
            <a:spAutoFit/>
          </a:bodyPr>
          <a:lstStyle/>
          <a:p>
            <a:r>
              <a:rPr lang="en-US" b="1" dirty="0" smtClean="0"/>
              <a:t>Hypothesis 1:</a:t>
            </a:r>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r>
              <a:rPr lang="en-US" b="1" dirty="0" smtClean="0"/>
              <a:t>Hypothesis 2:</a:t>
            </a:r>
          </a:p>
          <a:p>
            <a:endParaRPr lang="en-US" b="1" dirty="0" smtClean="0"/>
          </a:p>
          <a:p>
            <a:endParaRPr lang="en-US" b="1" dirty="0" smtClean="0"/>
          </a:p>
          <a:p>
            <a:endParaRPr lang="en-US" b="1" dirty="0" smtClean="0"/>
          </a:p>
          <a:p>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10287</TotalTime>
  <Words>1561</Words>
  <Application>Microsoft Office PowerPoint</Application>
  <PresentationFormat>On-screen Show (4:3)</PresentationFormat>
  <Paragraphs>167</Paragraphs>
  <Slides>20</Slides>
  <Notes>15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Civic</vt:lpstr>
      <vt:lpstr>Nature of Science</vt:lpstr>
      <vt:lpstr>Knowledge Claim Statements</vt:lpstr>
      <vt:lpstr>PowerPoint Presentation</vt:lpstr>
      <vt:lpstr>PowerPoint Presentation</vt:lpstr>
      <vt:lpstr>PowerPoint Presentation</vt:lpstr>
      <vt:lpstr>PowerPoint Presentation</vt:lpstr>
      <vt:lpstr>Accepted Definition</vt:lpstr>
      <vt:lpstr>Directions</vt:lpstr>
      <vt:lpstr>Directions</vt:lpstr>
      <vt:lpstr>By not allowing you to see all the checks, what does this reveal about science? </vt:lpstr>
      <vt:lpstr>I don’t know the exact story of this individual, what does this reveal about science?</vt:lpstr>
      <vt:lpstr>How did your story change each time you drew new checks?  What made your story change?  </vt:lpstr>
      <vt:lpstr>PowerPoint Presentation</vt:lpstr>
      <vt:lpstr>PowerPoint Presentation</vt:lpstr>
      <vt:lpstr>PowerPoint Presentation</vt:lpstr>
      <vt:lpstr>PowerPoint Presentation</vt:lpstr>
      <vt:lpstr>How did you interpret and use observations to come to your conclusions?  </vt:lpstr>
      <vt:lpstr>How did your prior knowledge affect your inferences? </vt:lpstr>
      <vt:lpstr>What scientific attitudes led to your conclusion?</vt:lpstr>
      <vt:lpstr>EXIT TICKET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Nature of Science Presentation: Split into 5 groups of 3… Darren: This is what we will be learning today… Rach:  Hand out materials and discuss what they need to do Checks Lab ·         five minutes per check set (15 min) ·         present your case as a group (5min) ·         discussion questions (5 min) Questions (focus… science is empirical, tentative, subjective) How did your story change each time? What made your story change? (new data) How did you interpret/ use observations to come to your conclusions? How did your prior knowledge affect your inferences? Class Discussion- Rach the first 2, Darren last 2 Final Quiz   Materials: Checks Blank paper for case Discussion questions Quiz</dc:title>
  <dc:creator>Matt Dearden</dc:creator>
  <cp:lastModifiedBy>Soehner.3@gmail.com</cp:lastModifiedBy>
  <cp:revision>222</cp:revision>
  <dcterms:created xsi:type="dcterms:W3CDTF">2009-09-21T22:10:46Z</dcterms:created>
  <dcterms:modified xsi:type="dcterms:W3CDTF">2016-07-14T16:46:01Z</dcterms:modified>
</cp:coreProperties>
</file>