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345" r:id="rId2"/>
    <p:sldId id="316" r:id="rId3"/>
    <p:sldId id="309" r:id="rId4"/>
    <p:sldId id="336" r:id="rId5"/>
    <p:sldId id="340" r:id="rId6"/>
    <p:sldId id="341" r:id="rId7"/>
    <p:sldId id="342" r:id="rId8"/>
    <p:sldId id="310" r:id="rId9"/>
    <p:sldId id="311" r:id="rId10"/>
    <p:sldId id="312" r:id="rId11"/>
    <p:sldId id="313" r:id="rId12"/>
    <p:sldId id="314" r:id="rId13"/>
    <p:sldId id="315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003E1C"/>
    <a:srgbClr val="FFFF66"/>
    <a:srgbClr val="CCFF33"/>
    <a:srgbClr val="66FFFF"/>
    <a:srgbClr val="FF5050"/>
    <a:srgbClr val="CC0000"/>
    <a:srgbClr val="FF66CC"/>
    <a:srgbClr val="CC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405D8E5F-AA4E-45B3-80DB-7A89A6BFC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91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>
                <a:latin typeface="Arial" charset="0"/>
              </a:defRPr>
            </a:lvl1pPr>
          </a:lstStyle>
          <a:p>
            <a:fld id="{5FAF339B-51C9-4AA5-95B2-0E03D1A876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691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0C413-38FD-4546-90D0-501D82E70CAC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97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14F4A-CBC4-4E5B-B206-80D1104E9FFD}" type="slidenum">
              <a:rPr lang="en-US"/>
              <a:pPr/>
              <a:t>6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444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1DCB71-B961-4CA4-90E8-BE7504780847}" type="slidenum">
              <a:rPr lang="en-US"/>
              <a:pPr/>
              <a:t>7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59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9133E1-AEF1-47BD-9976-5E348E2F2F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2BCC50-C083-4BED-9C10-E9C2F1D22C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CCE34B-A8CD-4129-9573-ABD086B368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00DFF4-CFE2-4C23-AAC7-96BE6E1B2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14588D-C2BC-4948-BBE5-17FF097A48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06037E-D19A-4A01-BFAD-9194484741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1D0D07-9842-40BD-892A-464EB7F34B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AFC481-5553-4267-A662-2AC90DF57F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AF4E85-E309-4EAA-8072-8FA9FD7A7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4D0A90-B257-4CC8-8118-365E669C76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E8E968-6904-4CD9-9F80-1611856C6D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73EC4E-91E4-4148-BFA6-FD4D6CBAF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Mitosis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69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562600"/>
            <a:ext cx="8183880" cy="105156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Forte" pitchFamily="66" charset="0"/>
              </a:rPr>
              <a:t>Anaphase</a:t>
            </a:r>
            <a:endParaRPr lang="en-US" sz="60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4526280" cy="4956048"/>
          </a:xfrm>
        </p:spPr>
        <p:txBody>
          <a:bodyPr>
            <a:normAutofit/>
          </a:bodyPr>
          <a:lstStyle/>
          <a:p>
            <a:r>
              <a:rPr lang="en-US" dirty="0" smtClean="0"/>
              <a:t>Sister </a:t>
            </a:r>
            <a:r>
              <a:rPr lang="en-US" dirty="0" err="1" smtClean="0"/>
              <a:t>chromatids</a:t>
            </a:r>
            <a:r>
              <a:rPr lang="en-US" dirty="0" smtClean="0"/>
              <a:t> of separate at the </a:t>
            </a:r>
            <a:r>
              <a:rPr lang="en-US" dirty="0" err="1" smtClean="0"/>
              <a:t>centromere</a:t>
            </a:r>
            <a:r>
              <a:rPr lang="en-US" dirty="0" smtClean="0"/>
              <a:t> &amp; move to opposite poles</a:t>
            </a:r>
          </a:p>
          <a:p>
            <a:r>
              <a:rPr lang="en-US" dirty="0" smtClean="0"/>
              <a:t>When </a:t>
            </a:r>
            <a:r>
              <a:rPr lang="en-US" dirty="0" err="1" smtClean="0"/>
              <a:t>chromatids</a:t>
            </a:r>
            <a:r>
              <a:rPr lang="en-US" dirty="0" smtClean="0"/>
              <a:t> separate, they are now considered individual </a:t>
            </a:r>
            <a:r>
              <a:rPr lang="en-US" u="sng" dirty="0" smtClean="0"/>
              <a:t>chromosomes</a:t>
            </a:r>
            <a:endParaRPr lang="en-US" u="sng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76400"/>
            <a:ext cx="3218060" cy="312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/>
          <p:cNvSpPr txBox="1"/>
          <p:nvPr/>
        </p:nvSpPr>
        <p:spPr>
          <a:xfrm>
            <a:off x="5105400" y="3733800"/>
            <a:ext cx="12363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Cleavage</a:t>
            </a:r>
          </a:p>
          <a:p>
            <a:pPr algn="ctr"/>
            <a:r>
              <a:rPr lang="en-US" dirty="0" smtClean="0"/>
              <a:t>Furrow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562600"/>
            <a:ext cx="8183880" cy="105156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Forte" pitchFamily="66" charset="0"/>
              </a:rPr>
              <a:t>Telophase</a:t>
            </a:r>
            <a:endParaRPr lang="en-US" sz="60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914400"/>
            <a:ext cx="4648200" cy="48798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the chromosomes reach opposite ends, the spindle fibers disappear</a:t>
            </a:r>
          </a:p>
          <a:p>
            <a:r>
              <a:rPr lang="en-US" dirty="0" smtClean="0"/>
              <a:t>Chromosomes de-condense into </a:t>
            </a:r>
            <a:r>
              <a:rPr lang="en-US" u="sng" dirty="0" smtClean="0"/>
              <a:t>chromatin</a:t>
            </a:r>
            <a:r>
              <a:rPr lang="en-US" dirty="0" smtClean="0"/>
              <a:t> </a:t>
            </a:r>
          </a:p>
          <a:p>
            <a:r>
              <a:rPr lang="en-US" dirty="0" smtClean="0"/>
              <a:t>Nuclear membrane forms around each set of chromosomes</a:t>
            </a:r>
          </a:p>
          <a:p>
            <a:r>
              <a:rPr lang="en-US" dirty="0" smtClean="0"/>
              <a:t>Cell membrane begins to pinch in creating a </a:t>
            </a:r>
            <a:r>
              <a:rPr lang="en-US" u="sng" dirty="0" smtClean="0"/>
              <a:t>cleavage furrow</a:t>
            </a:r>
          </a:p>
          <a:p>
            <a:endParaRPr lang="en-US" dirty="0" smtClean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465" y="1219200"/>
            <a:ext cx="3024735" cy="33674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8800"/>
            <a:ext cx="8183880" cy="105156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latin typeface="Forte" pitchFamily="66" charset="0"/>
              </a:rPr>
              <a:t>Cytokinesis</a:t>
            </a:r>
            <a:endParaRPr lang="en-US" sz="60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914400"/>
            <a:ext cx="8183880" cy="4343400"/>
          </a:xfrm>
        </p:spPr>
        <p:txBody>
          <a:bodyPr/>
          <a:lstStyle/>
          <a:p>
            <a:r>
              <a:rPr lang="en-US" sz="3600" dirty="0" smtClean="0"/>
              <a:t>Division of cytoplasm</a:t>
            </a:r>
          </a:p>
          <a:p>
            <a:r>
              <a:rPr lang="en-US" sz="3600" dirty="0" smtClean="0"/>
              <a:t>Cell membrane pinches cell in half to yield 2 </a:t>
            </a:r>
            <a:r>
              <a:rPr lang="en-US" sz="3600" u="sng" dirty="0" smtClean="0"/>
              <a:t>diploid</a:t>
            </a:r>
            <a:r>
              <a:rPr lang="en-US" sz="3600" dirty="0" smtClean="0"/>
              <a:t> daughter cells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6238" y="1414463"/>
            <a:ext cx="8391525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267143" y="5879068"/>
            <a:ext cx="1247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9630807">
            <a:off x="3489757" y="5387742"/>
            <a:ext cx="143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9630807">
            <a:off x="5226269" y="5507561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9630807">
            <a:off x="6920803" y="5504085"/>
            <a:ext cx="158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Telophase</a:t>
            </a:r>
            <a:r>
              <a:rPr lang="en-US" dirty="0" smtClean="0"/>
              <a:t> &amp;</a:t>
            </a:r>
          </a:p>
          <a:p>
            <a:r>
              <a:rPr lang="en-US" dirty="0" err="1" smtClean="0"/>
              <a:t>Cytokinesis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16200000" flipH="1">
            <a:off x="1257300" y="5372100"/>
            <a:ext cx="609600" cy="381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011972" y="5303230"/>
            <a:ext cx="609601" cy="5187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66800"/>
            <a:ext cx="5486400" cy="514508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47680" y="457200"/>
            <a:ext cx="7686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n w="38100">
                  <a:solidFill>
                    <a:sysClr val="windowText" lastClr="000000"/>
                  </a:solidFill>
                </a:ln>
                <a:solidFill>
                  <a:srgbClr val="CCFF33"/>
                </a:solidFill>
                <a:latin typeface="Forte" pitchFamily="66" charset="0"/>
              </a:rPr>
              <a:t>Cell Cycle of Eukaryotes</a:t>
            </a:r>
            <a:endParaRPr lang="en-US" sz="5400" dirty="0">
              <a:ln w="38100">
                <a:solidFill>
                  <a:sysClr val="windowText" lastClr="000000"/>
                </a:solidFill>
              </a:ln>
              <a:solidFill>
                <a:srgbClr val="CCFF33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7840"/>
            <a:ext cx="8183880" cy="105156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Interphase</a:t>
            </a:r>
            <a:endParaRPr lang="en-US" sz="5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600200"/>
          <a:ext cx="82296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410097"/>
                <a:gridCol w="1704703"/>
                <a:gridCol w="2057400"/>
              </a:tblGrid>
              <a:tr h="838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kumimoji="0" lang="en-US" sz="40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dirty="0" smtClean="0">
                          <a:latin typeface="+mn-lt"/>
                        </a:rPr>
                        <a:t>S </a:t>
                      </a:r>
                      <a:endParaRPr lang="en-US" sz="40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</a:t>
                      </a:r>
                      <a:r>
                        <a:rPr kumimoji="0" lang="en-US" sz="40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4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latin typeface="+mn-lt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en-US" sz="4000" baseline="-25000" dirty="0" smtClean="0"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US" sz="4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895860"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2400" dirty="0" smtClean="0">
                          <a:latin typeface="+mn-lt"/>
                        </a:rPr>
                        <a:t>First stage</a:t>
                      </a:r>
                      <a:r>
                        <a:rPr lang="en-US" sz="2400" baseline="0" dirty="0" smtClean="0">
                          <a:latin typeface="+mn-lt"/>
                        </a:rPr>
                        <a:t> wh</a:t>
                      </a:r>
                      <a:r>
                        <a:rPr lang="en-US" sz="2400" dirty="0" smtClean="0">
                          <a:latin typeface="+mn-lt"/>
                        </a:rPr>
                        <a:t>ere cells</a:t>
                      </a:r>
                      <a:r>
                        <a:rPr lang="en-US" sz="2400" baseline="0" dirty="0" smtClean="0">
                          <a:latin typeface="+mn-lt"/>
                        </a:rPr>
                        <a:t> grow to mature size; organelles duplicate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2400" dirty="0" smtClean="0"/>
                        <a:t>Chromosomes duplicate forming sister </a:t>
                      </a:r>
                      <a:r>
                        <a:rPr lang="en-US" sz="2400" dirty="0" err="1" smtClean="0"/>
                        <a:t>chromatids</a:t>
                      </a:r>
                      <a:r>
                        <a:rPr lang="en-US" sz="2400" dirty="0" smtClean="0"/>
                        <a:t> (Cell</a:t>
                      </a:r>
                      <a:r>
                        <a:rPr lang="en-US" sz="2400" baseline="0" dirty="0" smtClean="0"/>
                        <a:t> has 2x the amount of DNA it started with)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2400" dirty="0" smtClean="0">
                          <a:latin typeface="+mn-lt"/>
                        </a:rPr>
                        <a:t>Cell grows &amp; prepares for cell division (shortest phase)</a:t>
                      </a:r>
                      <a:endParaRPr lang="en-U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Some cells stop maturing  &amp; 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enter this phase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609600"/>
            <a:ext cx="75202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CCFF33"/>
                </a:solidFill>
                <a:latin typeface="Forte" pitchFamily="66" charset="0"/>
              </a:rPr>
              <a:t>The Different Phases…</a:t>
            </a:r>
            <a:endParaRPr lang="en-US" sz="6000" dirty="0">
              <a:solidFill>
                <a:srgbClr val="CCFF33"/>
              </a:solidFill>
              <a:latin typeface="Forte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Mitosis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smtClean="0"/>
              <a:t>Produces two daughter cells that are identical to the parent cell</a:t>
            </a:r>
          </a:p>
          <a:p>
            <a:pPr lvl="1"/>
            <a:r>
              <a:rPr lang="en-US" dirty="0" smtClean="0"/>
              <a:t>Will have the same number of chromosomes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Division allows multi-cellular organisms to grow and repair damaged tissue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Mitosis: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Makes more cells!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Begin with </a:t>
            </a:r>
            <a:r>
              <a:rPr lang="en-US" dirty="0">
                <a:solidFill>
                  <a:schemeClr val="accent2"/>
                </a:solidFill>
              </a:rPr>
              <a:t>one</a:t>
            </a:r>
            <a:r>
              <a:rPr lang="en-US" dirty="0"/>
              <a:t> cell, end with </a:t>
            </a:r>
            <a:r>
              <a:rPr lang="en-US" dirty="0">
                <a:solidFill>
                  <a:schemeClr val="accent2"/>
                </a:solidFill>
              </a:rPr>
              <a:t>two</a:t>
            </a:r>
            <a:r>
              <a:rPr lang="en-US" dirty="0"/>
              <a:t>!</a:t>
            </a:r>
          </a:p>
        </p:txBody>
      </p:sp>
      <p:pic>
        <p:nvPicPr>
          <p:cNvPr id="71693" name="Picture 13" descr="86811770, Colin Anderson /Photographer's Choice"/>
          <p:cNvPicPr>
            <a:picLocks noChangeAspect="1" noChangeArrowheads="1"/>
          </p:cNvPicPr>
          <p:nvPr/>
        </p:nvPicPr>
        <p:blipFill>
          <a:blip r:embed="rId3" cstate="print"/>
          <a:srcRect t="11363" b="9091"/>
          <a:stretch>
            <a:fillRect/>
          </a:stretch>
        </p:blipFill>
        <p:spPr bwMode="auto">
          <a:xfrm>
            <a:off x="2286000" y="1828800"/>
            <a:ext cx="4114800" cy="3273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Mitosis: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marL="533400" indent="-533400"/>
            <a:r>
              <a:rPr lang="en-US" dirty="0"/>
              <a:t>Essential for </a:t>
            </a:r>
            <a:r>
              <a:rPr lang="en-US" dirty="0">
                <a:solidFill>
                  <a:schemeClr val="accent2"/>
                </a:solidFill>
              </a:rPr>
              <a:t>growth</a:t>
            </a:r>
            <a:r>
              <a:rPr lang="en-US" dirty="0"/>
              <a:t> and </a:t>
            </a:r>
            <a:r>
              <a:rPr lang="en-US" dirty="0">
                <a:solidFill>
                  <a:schemeClr val="accent2"/>
                </a:solidFill>
              </a:rPr>
              <a:t>repair</a:t>
            </a:r>
            <a:r>
              <a:rPr lang="en-US" dirty="0"/>
              <a:t> of plant, animal and human tissue. </a:t>
            </a:r>
          </a:p>
        </p:txBody>
      </p:sp>
      <p:pic>
        <p:nvPicPr>
          <p:cNvPr id="72711" name="Picture 7" descr="93522367, Frank Lukasseck /Photographer's Choice RF"/>
          <p:cNvPicPr>
            <a:picLocks noChangeAspect="1" noChangeArrowheads="1"/>
          </p:cNvPicPr>
          <p:nvPr/>
        </p:nvPicPr>
        <p:blipFill>
          <a:blip r:embed="rId3" cstate="print"/>
          <a:srcRect t="38339"/>
          <a:stretch>
            <a:fillRect/>
          </a:stretch>
        </p:blipFill>
        <p:spPr bwMode="auto">
          <a:xfrm>
            <a:off x="2438400" y="2286000"/>
            <a:ext cx="3219450" cy="2971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2713" name="AutoShape 9"/>
          <p:cNvSpPr>
            <a:spLocks noChangeArrowheads="1"/>
          </p:cNvSpPr>
          <p:nvPr/>
        </p:nvSpPr>
        <p:spPr bwMode="auto">
          <a:xfrm>
            <a:off x="5715000" y="1447800"/>
            <a:ext cx="2819400" cy="1143000"/>
          </a:xfrm>
          <a:prstGeom prst="cloudCallout">
            <a:avLst>
              <a:gd name="adj1" fmla="val -97690"/>
              <a:gd name="adj2" fmla="val 684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>
                <a:latin typeface="Comic Sans MS" pitchFamily="66" charset="0"/>
              </a:rPr>
              <a:t>Mitosis will help me grow!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7" name="Picture 5" descr="JG3158-001, Maeers /Hulton Archive"/>
          <p:cNvPicPr>
            <a:picLocks noChangeAspect="1" noChangeArrowheads="1"/>
          </p:cNvPicPr>
          <p:nvPr/>
        </p:nvPicPr>
        <p:blipFill>
          <a:blip r:embed="rId3" cstate="print"/>
          <a:srcRect t="16667"/>
          <a:stretch>
            <a:fillRect/>
          </a:stretch>
        </p:blipFill>
        <p:spPr bwMode="auto">
          <a:xfrm>
            <a:off x="457200" y="1981200"/>
            <a:ext cx="3609975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4758" name="AutoShape 6"/>
          <p:cNvSpPr>
            <a:spLocks noChangeArrowheads="1"/>
          </p:cNvSpPr>
          <p:nvPr/>
        </p:nvSpPr>
        <p:spPr bwMode="auto">
          <a:xfrm>
            <a:off x="2667000" y="152400"/>
            <a:ext cx="2667000" cy="2286000"/>
          </a:xfrm>
          <a:prstGeom prst="wedgeEllipseCallout">
            <a:avLst>
              <a:gd name="adj1" fmla="val -42144"/>
              <a:gd name="adj2" fmla="val 7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2000" dirty="0">
              <a:latin typeface="Segoe Print" pitchFamily="2" charset="0"/>
            </a:endParaRPr>
          </a:p>
          <a:p>
            <a:pPr algn="ctr"/>
            <a:r>
              <a:rPr lang="en-US" sz="2000" dirty="0">
                <a:latin typeface="Comic Sans MS" pitchFamily="66" charset="0"/>
              </a:rPr>
              <a:t>Mitosis will heal my wounds.</a:t>
            </a:r>
          </a:p>
        </p:txBody>
      </p:sp>
      <p:pic>
        <p:nvPicPr>
          <p:cNvPr id="74760" name="Picture 8" descr="200165799-002, Erik Hillard /Stone"/>
          <p:cNvPicPr>
            <a:picLocks noChangeAspect="1" noChangeArrowheads="1"/>
          </p:cNvPicPr>
          <p:nvPr/>
        </p:nvPicPr>
        <p:blipFill>
          <a:blip r:embed="rId4" cstate="print"/>
          <a:srcRect t="29630"/>
          <a:stretch>
            <a:fillRect/>
          </a:stretch>
        </p:blipFill>
        <p:spPr bwMode="auto">
          <a:xfrm>
            <a:off x="4876800" y="2667000"/>
            <a:ext cx="3543300" cy="30765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4761" name="AutoShape 9"/>
          <p:cNvSpPr>
            <a:spLocks noChangeArrowheads="1"/>
          </p:cNvSpPr>
          <p:nvPr/>
        </p:nvSpPr>
        <p:spPr bwMode="auto">
          <a:xfrm>
            <a:off x="6096000" y="152400"/>
            <a:ext cx="2667000" cy="2286000"/>
          </a:xfrm>
          <a:prstGeom prst="wedgeEllipseCallout">
            <a:avLst>
              <a:gd name="adj1" fmla="val 8333"/>
              <a:gd name="adj2" fmla="val 10770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dirty="0">
                <a:latin typeface="Comic Sans MS" pitchFamily="66" charset="0"/>
              </a:rPr>
              <a:t>The sooner mitosis happens… the sooner </a:t>
            </a:r>
            <a:r>
              <a:rPr lang="en-US" dirty="0" smtClean="0">
                <a:latin typeface="Comic Sans MS" pitchFamily="66" charset="0"/>
              </a:rPr>
              <a:t>my cone is removed!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8" grpId="0" animBg="1"/>
      <p:bldP spid="7476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54040"/>
            <a:ext cx="8183880" cy="105156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Forte" pitchFamily="66" charset="0"/>
              </a:rPr>
              <a:t>Prophase</a:t>
            </a:r>
            <a:endParaRPr lang="en-US" sz="60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0"/>
            <a:ext cx="8077200" cy="2819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Longest phase</a:t>
            </a:r>
          </a:p>
          <a:p>
            <a:r>
              <a:rPr lang="en-US" u="sng" dirty="0" smtClean="0"/>
              <a:t>Sister </a:t>
            </a:r>
            <a:r>
              <a:rPr lang="en-US" u="sng" dirty="0" err="1" smtClean="0"/>
              <a:t>chromatids</a:t>
            </a:r>
            <a:r>
              <a:rPr lang="en-US" u="sng" dirty="0" smtClean="0"/>
              <a:t> </a:t>
            </a:r>
            <a:r>
              <a:rPr lang="en-US" dirty="0" smtClean="0"/>
              <a:t>tighten into coils &amp; are held together by a </a:t>
            </a:r>
            <a:r>
              <a:rPr lang="en-US" u="sng" dirty="0" err="1" smtClean="0"/>
              <a:t>centromere</a:t>
            </a:r>
            <a:endParaRPr lang="en-US" u="sng" dirty="0" smtClean="0"/>
          </a:p>
          <a:p>
            <a:r>
              <a:rPr lang="en-US" dirty="0" smtClean="0"/>
              <a:t>Nuclear membrane disappears</a:t>
            </a:r>
          </a:p>
          <a:p>
            <a:r>
              <a:rPr lang="en-US" u="sng" dirty="0" err="1" smtClean="0"/>
              <a:t>Centrosomes</a:t>
            </a:r>
            <a:r>
              <a:rPr lang="en-US" dirty="0" smtClean="0"/>
              <a:t> move to opposite poles</a:t>
            </a:r>
          </a:p>
          <a:p>
            <a:pPr lvl="1"/>
            <a:r>
              <a:rPr lang="en-US" dirty="0" smtClean="0"/>
              <a:t>Made of organelles called </a:t>
            </a:r>
            <a:r>
              <a:rPr lang="en-US" u="sng" dirty="0" err="1" smtClean="0"/>
              <a:t>centrioles</a:t>
            </a:r>
            <a:endParaRPr lang="en-US" u="sng" dirty="0" smtClean="0"/>
          </a:p>
          <a:p>
            <a:pPr lvl="1"/>
            <a:r>
              <a:rPr lang="en-US" u="sng" dirty="0" smtClean="0"/>
              <a:t>Spindle fibers </a:t>
            </a:r>
            <a:r>
              <a:rPr lang="en-US" dirty="0" smtClean="0"/>
              <a:t>extend from the </a:t>
            </a:r>
            <a:r>
              <a:rPr lang="en-US" dirty="0" err="1" smtClean="0"/>
              <a:t>centrioles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09600"/>
            <a:ext cx="4587949" cy="228071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505200" y="682823"/>
            <a:ext cx="1379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Spindle Poles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685800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Sister </a:t>
            </a:r>
            <a:r>
              <a:rPr lang="en-US" sz="1400" dirty="0" err="1" smtClean="0"/>
              <a:t>Chromatids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2438400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Sister </a:t>
            </a:r>
            <a:r>
              <a:rPr lang="en-US" sz="1400" dirty="0" err="1" smtClean="0"/>
              <a:t>Chromatids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183880" cy="105156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Forte" pitchFamily="66" charset="0"/>
              </a:rPr>
              <a:t>Metaphase</a:t>
            </a:r>
            <a:endParaRPr lang="en-US" sz="6000" dirty="0">
              <a:latin typeface="Forte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183880" cy="41879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Spindle fibers attach to the </a:t>
            </a:r>
            <a:r>
              <a:rPr lang="en-US" sz="3200" u="sng" dirty="0" err="1" smtClean="0"/>
              <a:t>centromere</a:t>
            </a:r>
            <a:r>
              <a:rPr lang="en-US" sz="3200" dirty="0" smtClean="0"/>
              <a:t> of sister </a:t>
            </a:r>
            <a:r>
              <a:rPr lang="en-US" sz="3200" dirty="0" err="1" smtClean="0"/>
              <a:t>chromatids</a:t>
            </a:r>
            <a:r>
              <a:rPr lang="en-US" sz="3200" dirty="0" smtClean="0"/>
              <a:t> and move them to the center (equator) of the cell</a:t>
            </a:r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667000"/>
            <a:ext cx="2996082" cy="283629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3470</TotalTime>
  <Words>291</Words>
  <Application>Microsoft Office PowerPoint</Application>
  <PresentationFormat>On-screen Show (4:3)</PresentationFormat>
  <Paragraphs>59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Comic Sans MS</vt:lpstr>
      <vt:lpstr>Forte</vt:lpstr>
      <vt:lpstr>Segoe Print</vt:lpstr>
      <vt:lpstr>Times New Roman</vt:lpstr>
      <vt:lpstr>Verdana</vt:lpstr>
      <vt:lpstr>Wingdings</vt:lpstr>
      <vt:lpstr>Wingdings 2</vt:lpstr>
      <vt:lpstr>Aspect</vt:lpstr>
      <vt:lpstr>Mitosis</vt:lpstr>
      <vt:lpstr>PowerPoint Presentation</vt:lpstr>
      <vt:lpstr>Interphase</vt:lpstr>
      <vt:lpstr>Mitosis</vt:lpstr>
      <vt:lpstr>Mitosis:</vt:lpstr>
      <vt:lpstr>Mitosis:</vt:lpstr>
      <vt:lpstr>PowerPoint Presentation</vt:lpstr>
      <vt:lpstr>Prophase</vt:lpstr>
      <vt:lpstr>Metaphase</vt:lpstr>
      <vt:lpstr>Anaphase</vt:lpstr>
      <vt:lpstr>Telophase</vt:lpstr>
      <vt:lpstr>Cytokinesis</vt:lpstr>
      <vt:lpstr>PowerPoint Presentation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glimpse back…</dc:title>
  <dc:creator>Preferred Customer</dc:creator>
  <cp:lastModifiedBy>Jennifer Soehner</cp:lastModifiedBy>
  <cp:revision>180</cp:revision>
  <dcterms:created xsi:type="dcterms:W3CDTF">2009-01-21T12:31:30Z</dcterms:created>
  <dcterms:modified xsi:type="dcterms:W3CDTF">2016-04-11T12:06:34Z</dcterms:modified>
</cp:coreProperties>
</file>