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336" r:id="rId2"/>
    <p:sldId id="327" r:id="rId3"/>
    <p:sldId id="328" r:id="rId4"/>
    <p:sldId id="321" r:id="rId5"/>
    <p:sldId id="330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22" r:id="rId14"/>
    <p:sldId id="331" r:id="rId15"/>
    <p:sldId id="324" r:id="rId16"/>
    <p:sldId id="325" r:id="rId17"/>
    <p:sldId id="332" r:id="rId18"/>
    <p:sldId id="292" r:id="rId19"/>
    <p:sldId id="263" r:id="rId20"/>
    <p:sldId id="333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9999"/>
    <a:srgbClr val="009999"/>
    <a:srgbClr val="FF5050"/>
    <a:srgbClr val="66FFFF"/>
    <a:srgbClr val="FF66CC"/>
    <a:srgbClr val="FFFF66"/>
    <a:srgbClr val="CCFF33"/>
    <a:srgbClr val="CC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75000" autoAdjust="0"/>
  </p:normalViewPr>
  <p:slideViewPr>
    <p:cSldViewPr>
      <p:cViewPr varScale="1">
        <p:scale>
          <a:sx n="55" d="100"/>
          <a:sy n="55" d="100"/>
        </p:scale>
        <p:origin x="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405D8E5F-AA4E-45B3-80DB-7A89A6BFC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5FAF339B-51C9-4AA5-95B2-0E03D1A87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4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F339B-51C9-4AA5-95B2-0E03D1A876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F339B-51C9-4AA5-95B2-0E03D1A876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F339B-51C9-4AA5-95B2-0E03D1A876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0A3CF-C6B2-4AE4-B432-2BBBD38905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45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CBC83-F1A0-42F9-85EE-11A0546870C9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9B9BF-A6B0-4266-A92D-1932FF97237B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3E1-AEF1-47BD-9976-5E348E2F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C50-C083-4BED-9C10-E9C2F1D22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34B-A8CD-4129-9573-ABD086B3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FF4-CFE2-4C23-AAC7-96BE6E1B2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88D-C2BC-4948-BBE5-17FF097A4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37E-D19A-4A01-BFAD-919448474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D07-9842-40BD-892A-464EB7F3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481-5553-4267-A662-2AC90DF57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4E85-E309-4EAA-8072-8FA9FD7A7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0A90-B257-4CC8-8118-365E669C7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968-6904-4CD9-9F80-1611856C6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73EC4E-91E4-4148-BFA6-FD4D6CBA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87" y="2362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/>
          <a:p>
            <a:r>
              <a:rPr lang="en-US" dirty="0"/>
              <a:t>Recap:  Meiosis I results 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/>
          <a:p>
            <a:r>
              <a:rPr lang="en-US" dirty="0"/>
              <a:t>Two daughter cells</a:t>
            </a:r>
          </a:p>
          <a:p>
            <a:r>
              <a:rPr lang="en-US" dirty="0"/>
              <a:t>Sister chromatids have NOT separated yet</a:t>
            </a:r>
          </a:p>
          <a:p>
            <a:r>
              <a:rPr lang="en-US" dirty="0"/>
              <a:t>Daughter cells have chromosome that are different from each other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Meiosis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Prophase II:  </a:t>
            </a:r>
            <a:r>
              <a:rPr lang="en-US" dirty="0"/>
              <a:t>Nuclear membrane disappears &amp; spindle fibers form</a:t>
            </a:r>
          </a:p>
          <a:p>
            <a:r>
              <a:rPr lang="en-US" b="1" dirty="0">
                <a:solidFill>
                  <a:srgbClr val="FF5050"/>
                </a:solidFill>
              </a:rPr>
              <a:t>Metaphase II:  </a:t>
            </a:r>
            <a:r>
              <a:rPr lang="en-US" dirty="0"/>
              <a:t>sister </a:t>
            </a:r>
            <a:r>
              <a:rPr lang="en-US" dirty="0" err="1"/>
              <a:t>chromatids</a:t>
            </a:r>
            <a:r>
              <a:rPr lang="en-US" dirty="0"/>
              <a:t> up at the center of the cell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43400" y="871504"/>
            <a:ext cx="4314963" cy="4091054"/>
            <a:chOff x="4343400" y="871504"/>
            <a:chExt cx="4314963" cy="4091054"/>
          </a:xfrm>
        </p:grpSpPr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871504"/>
              <a:ext cx="4314963" cy="2066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2895600"/>
              <a:ext cx="4314963" cy="2066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0352"/>
            <a:ext cx="4419600" cy="50322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Anaphase II: </a:t>
            </a:r>
            <a:r>
              <a:rPr lang="en-US" dirty="0" err="1"/>
              <a:t>centromere</a:t>
            </a:r>
            <a:r>
              <a:rPr lang="en-US" dirty="0"/>
              <a:t> breaks down; paired </a:t>
            </a:r>
            <a:r>
              <a:rPr lang="en-US" dirty="0" err="1"/>
              <a:t>chromatids</a:t>
            </a:r>
            <a:r>
              <a:rPr lang="en-US" dirty="0"/>
              <a:t> separate (each is now considered a chromosome)</a:t>
            </a:r>
          </a:p>
          <a:p>
            <a:pPr>
              <a:buNone/>
            </a:pPr>
            <a:endParaRPr lang="en-US" dirty="0"/>
          </a:p>
          <a:p>
            <a:r>
              <a:rPr lang="en-US" b="1" dirty="0" err="1">
                <a:solidFill>
                  <a:srgbClr val="FF5050"/>
                </a:solidFill>
              </a:rPr>
              <a:t>Telophase</a:t>
            </a:r>
            <a:r>
              <a:rPr lang="en-US" b="1" dirty="0">
                <a:solidFill>
                  <a:srgbClr val="FF5050"/>
                </a:solidFill>
              </a:rPr>
              <a:t> II &amp; </a:t>
            </a:r>
            <a:r>
              <a:rPr lang="en-US" b="1" dirty="0" err="1">
                <a:solidFill>
                  <a:srgbClr val="FF5050"/>
                </a:solidFill>
              </a:rPr>
              <a:t>Cytokinesis</a:t>
            </a:r>
            <a:r>
              <a:rPr lang="en-US" b="1" dirty="0">
                <a:solidFill>
                  <a:srgbClr val="FF5050"/>
                </a:solidFill>
              </a:rPr>
              <a:t>:  </a:t>
            </a:r>
            <a:r>
              <a:rPr lang="en-US" dirty="0"/>
              <a:t>Results in four haploid cells 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0600" y="609600"/>
            <a:ext cx="3723715" cy="4876800"/>
            <a:chOff x="4800600" y="609600"/>
            <a:chExt cx="3723715" cy="4876800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609600"/>
              <a:ext cx="3723715" cy="24347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3051663"/>
              <a:ext cx="3723715" cy="24347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910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5148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0" y="5029200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Meiosis I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1524000"/>
            <a:ext cx="3345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Meiosis 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93257-A57D-4F25-8CE7-E9FBCF8154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953000"/>
            <a:ext cx="8183880" cy="10515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>
                <a:ln>
                  <a:solidFill>
                    <a:sysClr val="windowText" lastClr="000000"/>
                  </a:solidFill>
                </a:ln>
              </a:rPr>
              <a:t>Types of Meiosis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4038600" cy="4389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Spermatogenesis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Occurs in the male testes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Diploid reproductive cell divides to form 4 haploid </a:t>
            </a:r>
            <a:r>
              <a:rPr lang="en-US" dirty="0" err="1"/>
              <a:t>spermatocytes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Spermatocytes</a:t>
            </a:r>
            <a:r>
              <a:rPr lang="en-US" dirty="0"/>
              <a:t> develop into mature sperm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838200"/>
            <a:ext cx="3931920" cy="438912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Oogenesis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Occurs in the ovaries of females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Diploid reproductive cell divides to form </a:t>
            </a:r>
            <a:r>
              <a:rPr lang="en-US" dirty="0" err="1"/>
              <a:t>oocytes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 mature egg cell (receives most cytoplasm) and 3 polar bodies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209800" y="2895600"/>
            <a:ext cx="4800600" cy="762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Spermatogenesis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533400"/>
            <a:ext cx="5953125" cy="454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838200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Reproductive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1764268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Spermatocyte</a:t>
            </a:r>
            <a:endParaRPr lang="en-US" sz="14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5036403"/>
            <a:ext cx="6569075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Men are busy – meiosis produces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roughly 250,000,000 sperm per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err="1"/>
              <a:t>Oogenesis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2" y="533400"/>
            <a:ext cx="5779478" cy="400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47800" y="4667071"/>
            <a:ext cx="6400800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Woman are less busy in meiosis than men – meiosis produces only a few hundred mature eggs over a lifetime.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2743200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Reproductive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FAE21-86CF-4C52-95FC-2901D625495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2467" name="Picture 2" descr="0051l"/>
          <p:cNvPicPr>
            <a:picLocks noChangeAspect="1" noChangeArrowheads="1"/>
          </p:cNvPicPr>
          <p:nvPr/>
        </p:nvPicPr>
        <p:blipFill>
          <a:blip r:embed="rId3" cstate="print"/>
          <a:srcRect l="-52" t="22098" r="1616" b="1978"/>
          <a:stretch>
            <a:fillRect/>
          </a:stretch>
        </p:blipFill>
        <p:spPr bwMode="auto">
          <a:xfrm>
            <a:off x="914400" y="762000"/>
            <a:ext cx="7405684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16078" y="5221069"/>
            <a:ext cx="791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“Putting It All Together” - Fertilization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Fertilization: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4724400" cy="4876800"/>
          </a:xfrm>
        </p:spPr>
        <p:txBody>
          <a:bodyPr>
            <a:noAutofit/>
          </a:bodyPr>
          <a:lstStyle/>
          <a:p>
            <a:r>
              <a:rPr lang="en-US" sz="2500" dirty="0"/>
              <a:t>Gametes combine to form a </a:t>
            </a:r>
            <a:r>
              <a:rPr lang="en-US" sz="2500" b="1" dirty="0">
                <a:solidFill>
                  <a:srgbClr val="00B050"/>
                </a:solidFill>
              </a:rPr>
              <a:t>zygote</a:t>
            </a:r>
            <a:r>
              <a:rPr lang="en-US" sz="2500" dirty="0"/>
              <a:t>.</a:t>
            </a:r>
          </a:p>
          <a:p>
            <a:r>
              <a:rPr lang="en-US" sz="2500" dirty="0"/>
              <a:t>Chromosomes come together to form </a:t>
            </a:r>
            <a:r>
              <a:rPr lang="en-US" sz="2500" b="1" dirty="0">
                <a:solidFill>
                  <a:srgbClr val="00B050"/>
                </a:solidFill>
              </a:rPr>
              <a:t>homologous chromosomes</a:t>
            </a:r>
            <a:r>
              <a:rPr lang="en-US" sz="2500" dirty="0"/>
              <a:t>.</a:t>
            </a:r>
          </a:p>
          <a:p>
            <a:r>
              <a:rPr lang="en-US" sz="2500" dirty="0"/>
              <a:t>The zygote will then divide through mitosis and grow into a living being.</a:t>
            </a:r>
          </a:p>
        </p:txBody>
      </p:sp>
      <p:pic>
        <p:nvPicPr>
          <p:cNvPr id="83974" name="Picture 6" descr="20070619_orangutan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352800" cy="268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CCFF33"/>
                </a:solidFill>
                <a:latin typeface="Calibri" pitchFamily="34" charset="0"/>
              </a:rPr>
              <a:t>Mitosis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8200" y="762000"/>
            <a:ext cx="3931920" cy="792162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>
                <a:solidFill>
                  <a:srgbClr val="CCCCFF"/>
                </a:solidFill>
                <a:latin typeface="Calibri" pitchFamily="34" charset="0"/>
              </a:rPr>
              <a:t>Meiosis</a:t>
            </a:r>
          </a:p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607224" y="1447800"/>
            <a:ext cx="393192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Somatic cells or Autosomes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Makes more cells.</a:t>
            </a: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Divide Once =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2 Diploid Cells (2n)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Four Phases: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Prophase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Metaphase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Anaphase</a:t>
            </a: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Telophase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652169" y="1447800"/>
            <a:ext cx="3931920" cy="434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Sex cells or gametes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Makes more sex cells. (Sperm &amp; Egg)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Divide Twice=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4 Haploid Cells (1n)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Two Major Phases: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Meiosis I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Meiosis II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866900" y="3009900"/>
            <a:ext cx="4724400" cy="762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AF70CD-6951-4BDD-AD05-FCA95535BB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562600"/>
            <a:ext cx="8183880" cy="10515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/>
              <a:t>Meiosis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47244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Cell division that reduces the number of chromosomes in new cells to half  the number in the original cell.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Product of meiosis are haploid (1n) reproductive (sex) cells called </a:t>
            </a:r>
            <a:r>
              <a:rPr lang="en-US" sz="2400" b="1" dirty="0"/>
              <a:t>gametes.</a:t>
            </a:r>
          </a:p>
          <a:p>
            <a:pPr lvl="1"/>
            <a:r>
              <a:rPr lang="en-US" dirty="0"/>
              <a:t>Sperm in males</a:t>
            </a:r>
          </a:p>
          <a:p>
            <a:pPr lvl="1"/>
            <a:r>
              <a:rPr lang="en-US" sz="2400" dirty="0"/>
              <a:t>Eggs in females 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5" name="Picture 15" descr="83644243, Oliver Cleve /Photographer's Choice"/>
          <p:cNvPicPr>
            <a:picLocks noChangeAspect="1" noChangeArrowheads="1"/>
          </p:cNvPicPr>
          <p:nvPr/>
        </p:nvPicPr>
        <p:blipFill>
          <a:blip r:embed="rId2" cstate="print"/>
          <a:srcRect t="12134"/>
          <a:stretch>
            <a:fillRect/>
          </a:stretch>
        </p:blipFill>
        <p:spPr bwMode="auto">
          <a:xfrm rot="5400000">
            <a:off x="4241047" y="1626353"/>
            <a:ext cx="5267243" cy="308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0080" y="899478"/>
            <a:ext cx="3931920" cy="792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600" dirty="0"/>
              <a:t>Asexual Repro.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52169" y="975678"/>
            <a:ext cx="3931920" cy="79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600" dirty="0"/>
              <a:t>Sexual Repro.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40080" y="1767840"/>
            <a:ext cx="3931920" cy="3489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Production of offspring from one parent</a:t>
            </a:r>
          </a:p>
          <a:p>
            <a:r>
              <a:rPr lang="en-US" dirty="0"/>
              <a:t>Does not usually involve meiosis	</a:t>
            </a:r>
          </a:p>
          <a:p>
            <a:r>
              <a:rPr lang="en-US" dirty="0"/>
              <a:t>Usually occurs through binary fission or mitosis (unicellular)</a:t>
            </a:r>
          </a:p>
          <a:p>
            <a:r>
              <a:rPr lang="en-US" dirty="0"/>
              <a:t>Budding in </a:t>
            </a:r>
            <a:r>
              <a:rPr lang="en-US" dirty="0" err="1"/>
              <a:t>multicellular</a:t>
            </a:r>
            <a:endParaRPr lang="en-US" dirty="0"/>
          </a:p>
          <a:p>
            <a:r>
              <a:rPr lang="en-US" dirty="0"/>
              <a:t>Genetically identical to parents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2169" y="1844040"/>
            <a:ext cx="3931920" cy="3489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Production of offspring through meiosis &amp; the union of sperm and egg.</a:t>
            </a:r>
          </a:p>
          <a:p>
            <a:r>
              <a:rPr lang="en-US" dirty="0"/>
              <a:t>Genetically different from the parents due to genes combined in new ways</a:t>
            </a:r>
          </a:p>
          <a:p>
            <a:r>
              <a:rPr lang="en-US" dirty="0"/>
              <a:t>Advantage is it enables species to adapt quickly to new conditions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128EE-AEE3-4F84-A033-FE77B83E85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14CDB0-637D-4126-9AC0-AF2A7CDD64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577840"/>
            <a:ext cx="8183880" cy="10515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/>
              <a:t>Meiosis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914400"/>
            <a:ext cx="8183880" cy="3803904"/>
          </a:xfrm>
        </p:spPr>
        <p:txBody>
          <a:bodyPr/>
          <a:lstStyle/>
          <a:p>
            <a:pPr eaLnBrk="1" hangingPunct="1"/>
            <a:r>
              <a:rPr lang="en-US" dirty="0"/>
              <a:t>Undergoes G1, S, G2 of </a:t>
            </a:r>
            <a:r>
              <a:rPr lang="en-US" dirty="0" err="1"/>
              <a:t>interphase</a:t>
            </a: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Divides </a:t>
            </a:r>
            <a:r>
              <a:rPr lang="en-US" b="1" dirty="0"/>
              <a:t>twice</a:t>
            </a:r>
            <a:r>
              <a:rPr lang="en-US" dirty="0"/>
              <a:t> instead of once like mitosis.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Result will be four haploid cells rather than 2 diploid cells.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Divided into Meiosis I and Meiosis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3.bp.blogspot.com/-kZBGe1t8mIk/TWa_psag5VI/AAAAAAAAACU/eThd_rYNLRo/s1600/meiosis-and-mitosis-compari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097"/>
            <a:ext cx="6096000" cy="67487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86600" y="5029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Get two diploid daughter cells!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953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Get four haploid daughter cells!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Meiosis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3323" y="1219200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Mitosis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10_05"/>
          <p:cNvPicPr>
            <a:picLocks noChangeAspect="1" noChangeArrowheads="1"/>
          </p:cNvPicPr>
          <p:nvPr/>
        </p:nvPicPr>
        <p:blipFill>
          <a:blip r:embed="rId2" cstate="print"/>
          <a:srcRect b="2763"/>
          <a:stretch>
            <a:fillRect/>
          </a:stretch>
        </p:blipFill>
        <p:spPr bwMode="auto">
          <a:xfrm>
            <a:off x="1066800" y="381000"/>
            <a:ext cx="69405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96200" y="39624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www.wellcome.ac.uk/stellent/groups/corporatesite/@msh_publishing_group/documents/image/wtdv027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"/>
            <a:ext cx="4321722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48599" y="38100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how it works…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82880" tIns="91440" anchor="t">
            <a:normAutofit/>
          </a:bodyPr>
          <a:lstStyle/>
          <a:p>
            <a:pPr marL="264795" indent="-264795"/>
            <a:r>
              <a:rPr lang="en-US" dirty="0">
                <a:solidFill>
                  <a:srgbClr val="CCFF33"/>
                </a:solidFill>
              </a:rPr>
              <a:t>1</a:t>
            </a:r>
            <a:r>
              <a:rPr lang="en-US" baseline="30000" dirty="0">
                <a:solidFill>
                  <a:srgbClr val="CCFF33"/>
                </a:solidFill>
              </a:rPr>
              <a:t>st</a:t>
            </a:r>
            <a:r>
              <a:rPr lang="en-US" dirty="0">
                <a:solidFill>
                  <a:srgbClr val="CCFF33"/>
                </a:solidFill>
              </a:rPr>
              <a:t> Meiotic Division </a:t>
            </a:r>
            <a:r>
              <a:rPr lang="en-US" dirty="0">
                <a:solidFill>
                  <a:srgbClr val="FF5050"/>
                </a:solidFill>
              </a:rPr>
              <a:t>(aka Reductional Division)</a:t>
            </a:r>
            <a:r>
              <a:rPr lang="en-US" dirty="0"/>
              <a:t>- the # of chromosomes is divided in half</a:t>
            </a:r>
            <a:endParaRPr lang="en-US"/>
          </a:p>
          <a:p>
            <a:pPr marL="264795" indent="-264795"/>
            <a:r>
              <a:rPr lang="en-US" dirty="0">
                <a:solidFill>
                  <a:srgbClr val="CCFF33"/>
                </a:solidFill>
              </a:rPr>
              <a:t>2</a:t>
            </a:r>
            <a:r>
              <a:rPr lang="en-US" baseline="30000" dirty="0">
                <a:solidFill>
                  <a:srgbClr val="CCFF33"/>
                </a:solidFill>
              </a:rPr>
              <a:t>nd</a:t>
            </a:r>
            <a:r>
              <a:rPr lang="en-US" dirty="0">
                <a:solidFill>
                  <a:srgbClr val="CCFF33"/>
                </a:solidFill>
              </a:rPr>
              <a:t> Meiotic Division </a:t>
            </a:r>
            <a:r>
              <a:rPr lang="en-US" dirty="0">
                <a:solidFill>
                  <a:srgbClr val="FF5050"/>
                </a:solidFill>
              </a:rPr>
              <a:t>(aka Equatorial Division)</a:t>
            </a:r>
            <a:r>
              <a:rPr lang="en-US" dirty="0"/>
              <a:t>- the # of chromosomes stays the same before and after this division</a:t>
            </a:r>
            <a:endParaRPr lang="en-US" dirty="0"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Meiotic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187952"/>
          </a:xfrm>
        </p:spPr>
        <p:txBody>
          <a:bodyPr/>
          <a:lstStyle/>
          <a:p>
            <a:r>
              <a:rPr lang="en-US" b="1" dirty="0">
                <a:solidFill>
                  <a:srgbClr val="FF5050"/>
                </a:solidFill>
              </a:rPr>
              <a:t>Prophase I- </a:t>
            </a:r>
            <a:r>
              <a:rPr lang="en-US" sz="2500" dirty="0"/>
              <a:t>Homologous chromosomes pair up &amp; condense, nuclear membrane disappears, spindle fibers form &amp; cross over of chromosomes occurs (new combo. of genes)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62200"/>
            <a:ext cx="2209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2472022"/>
            <a:ext cx="2590800" cy="26630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3276600" y="3048000"/>
            <a:ext cx="3352800" cy="838200"/>
          </a:xfrm>
          <a:prstGeom prst="straightConnector1">
            <a:avLst/>
          </a:prstGeom>
          <a:ln w="635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/>
          <a:lstStyle/>
          <a:p>
            <a:r>
              <a:rPr lang="en-US" b="1" dirty="0">
                <a:solidFill>
                  <a:srgbClr val="FF5050"/>
                </a:solidFill>
              </a:rPr>
              <a:t>Metaphase I: </a:t>
            </a:r>
            <a:r>
              <a:rPr lang="en-US" dirty="0"/>
              <a:t>Homologous chromosomes line up at the center of the cell</a:t>
            </a:r>
          </a:p>
          <a:p>
            <a:r>
              <a:rPr lang="en-US" b="1" dirty="0">
                <a:solidFill>
                  <a:srgbClr val="FF5050"/>
                </a:solidFill>
              </a:rPr>
              <a:t>Anaphase I:  </a:t>
            </a:r>
            <a:r>
              <a:rPr lang="en-US" dirty="0"/>
              <a:t>Homologous chromosomes separate 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2438400" cy="2769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2872187" cy="240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688848"/>
            <a:ext cx="8183880" cy="4187952"/>
          </a:xfrm>
        </p:spPr>
        <p:txBody>
          <a:bodyPr/>
          <a:lstStyle/>
          <a:p>
            <a:r>
              <a:rPr lang="en-US" b="1" dirty="0" err="1">
                <a:solidFill>
                  <a:srgbClr val="FF5050"/>
                </a:solidFill>
              </a:rPr>
              <a:t>Telophase</a:t>
            </a:r>
            <a:r>
              <a:rPr lang="en-US" b="1" dirty="0">
                <a:solidFill>
                  <a:srgbClr val="FF5050"/>
                </a:solidFill>
              </a:rPr>
              <a:t> I:  </a:t>
            </a:r>
            <a:r>
              <a:rPr lang="en-US" dirty="0"/>
              <a:t>nuclear membrane forms around each cluster of chromosomes</a:t>
            </a:r>
          </a:p>
          <a:p>
            <a:r>
              <a:rPr lang="en-US" b="1" dirty="0" err="1">
                <a:solidFill>
                  <a:srgbClr val="FF5050"/>
                </a:solidFill>
              </a:rPr>
              <a:t>Cytokinesis</a:t>
            </a:r>
            <a:r>
              <a:rPr lang="en-US" b="1" dirty="0">
                <a:solidFill>
                  <a:srgbClr val="FF5050"/>
                </a:solidFill>
              </a:rPr>
              <a:t>:  </a:t>
            </a:r>
            <a:r>
              <a:rPr lang="en-US" dirty="0"/>
              <a:t>separation of cytoplasm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52700"/>
            <a:ext cx="3677664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2621</TotalTime>
  <Words>539</Words>
  <Application>Microsoft Office PowerPoint</Application>
  <PresentationFormat>On-screen Show (4:3)</PresentationFormat>
  <Paragraphs>108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Meiosis</vt:lpstr>
      <vt:lpstr>Meiosis</vt:lpstr>
      <vt:lpstr>Meiosis</vt:lpstr>
      <vt:lpstr>PowerPoint Presentation</vt:lpstr>
      <vt:lpstr>PowerPoint Presentation</vt:lpstr>
      <vt:lpstr>Here is how it works…</vt:lpstr>
      <vt:lpstr>1st Meiotic Division</vt:lpstr>
      <vt:lpstr>PowerPoint Presentation</vt:lpstr>
      <vt:lpstr>PowerPoint Presentation</vt:lpstr>
      <vt:lpstr>Recap:  Meiosis I results in…</vt:lpstr>
      <vt:lpstr>Meiosis II</vt:lpstr>
      <vt:lpstr>PowerPoint Presentation</vt:lpstr>
      <vt:lpstr>PowerPoint Presentation</vt:lpstr>
      <vt:lpstr>Types of Meiosis</vt:lpstr>
      <vt:lpstr>Spermatogenesis</vt:lpstr>
      <vt:lpstr>Oogenesis</vt:lpstr>
      <vt:lpstr>PowerPoint Presentation</vt:lpstr>
      <vt:lpstr>Fertilization:</vt:lpstr>
      <vt:lpstr>PowerPoint Presentation</vt:lpstr>
      <vt:lpstr>PowerPoint Presentation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glimpse back…</dc:title>
  <dc:creator>Preferred Customer</dc:creator>
  <cp:lastModifiedBy>Jennifer Soehner</cp:lastModifiedBy>
  <cp:revision>128</cp:revision>
  <dcterms:created xsi:type="dcterms:W3CDTF">2009-01-21T12:31:30Z</dcterms:created>
  <dcterms:modified xsi:type="dcterms:W3CDTF">2017-11-07T14:51:57Z</dcterms:modified>
</cp:coreProperties>
</file>