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5"/>
  </p:notesMasterIdLst>
  <p:sldIdLst>
    <p:sldId id="259" r:id="rId2"/>
    <p:sldId id="271" r:id="rId3"/>
    <p:sldId id="268" r:id="rId4"/>
    <p:sldId id="258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52" autoAdjust="0"/>
  </p:normalViewPr>
  <p:slideViewPr>
    <p:cSldViewPr>
      <p:cViewPr varScale="1">
        <p:scale>
          <a:sx n="55" d="100"/>
          <a:sy n="55" d="100"/>
        </p:scale>
        <p:origin x="18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B0AC1DE-3659-4EC5-8556-8EDD5009A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Lentils-seeds are living</a:t>
            </a:r>
            <a:r>
              <a:rPr lang="en-US" baseline="0" dirty="0" smtClean="0"/>
              <a:t> even if they are dormant for a time; some</a:t>
            </a:r>
            <a:r>
              <a:rPr lang="en-US" dirty="0" smtClean="0"/>
              <a:t> tissues inside of seeds remain active and are going through some basic metabolic steps, such as in cellular respiration ; bark- dead; bacteria- living</a:t>
            </a:r>
            <a:r>
              <a:rPr lang="en-US" baseline="0" dirty="0" smtClean="0"/>
              <a:t> at one time; onion peel- living; onion root- living; yogurt- not living but has </a:t>
            </a:r>
            <a:r>
              <a:rPr lang="en-US" baseline="0" dirty="0" err="1" smtClean="0"/>
              <a:t>lactobacteria</a:t>
            </a:r>
            <a:r>
              <a:rPr lang="en-US" baseline="0" dirty="0" smtClean="0"/>
              <a:t> ; pond water- </a:t>
            </a:r>
            <a:r>
              <a:rPr lang="en-US" baseline="0" dirty="0" err="1" smtClean="0"/>
              <a:t>protists</a:t>
            </a:r>
            <a:r>
              <a:rPr lang="en-US" baseline="0" dirty="0" smtClean="0"/>
              <a:t> are living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C1DE-3659-4EC5-8556-8EDD5009A6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Paramecium, euglena, brown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algae, red algae</a:t>
            </a:r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 main body of these microscopes consists of two flat and thin metal (usually brass) plates riveted together. Sandwiched between the plates was a small bi-convex lens capable of magnifications ranging from 70x to over 250x, depending upon the lens quality.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Operation of the Leeuwenhoek microscope is simple. The specimen is placed on a pin that is manipulated by the means two of screws, one to adjust the distance between the specimen and lens and the other to adjust the height of the specimen.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C1DE-3659-4EC5-8556-8EDD5009A6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Diatoms, amoeba,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volvox</a:t>
            </a:r>
            <a:r>
              <a:rPr lang="en-US" baseline="0" dirty="0" smtClean="0"/>
              <a:t>, euglena</a:t>
            </a:r>
          </a:p>
          <a:p>
            <a:endParaRPr lang="en-US" dirty="0" smtClean="0"/>
          </a:p>
          <a:p>
            <a:r>
              <a:rPr lang="en-US" dirty="0" smtClean="0"/>
              <a:t>https://www.youtube.com/watch?v=Aa0cvmsD_2Q</a:t>
            </a:r>
          </a:p>
          <a:p>
            <a:r>
              <a:rPr lang="en-US" dirty="0" smtClean="0"/>
              <a:t>https://www.youtube.com/watch?v=w8O4OolGcPg</a:t>
            </a:r>
          </a:p>
          <a:p>
            <a:r>
              <a:rPr lang="en-US" dirty="0" smtClean="0"/>
              <a:t>https://www.youtube.com/watch?v=jl0TzaWUQWk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C1DE-3659-4EC5-8556-8EDD5009A6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Dutch fabric merchant and amateur scientist </a:t>
            </a:r>
          </a:p>
          <a:p>
            <a:r>
              <a:rPr lang="en-US" dirty="0" smtClean="0"/>
              <a:t>looked at blood, rainwater, scrapings from teeth through a simple microscope (1 lens) </a:t>
            </a:r>
          </a:p>
          <a:p>
            <a:r>
              <a:rPr lang="en-US" dirty="0" smtClean="0"/>
              <a:t>observed living cells; called some 'animalcules' </a:t>
            </a:r>
          </a:p>
          <a:p>
            <a:r>
              <a:rPr lang="en-US" smtClean="0"/>
              <a:t>some of the small 'animalcules' are now called bacteria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C1DE-3659-4EC5-8556-8EDD5009A6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11A098-B0EA-47D7-87BB-9A601F9CA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059-411B-4DC4-8FC8-DA4B8E5A2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5C5F-60C8-4E19-8515-4DAA2C635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2F72DA-ADF1-4B4B-8958-0CD4E08D9B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A39C7B-18C7-40BC-9E49-0F724CD86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F7B19D-D763-49CE-BFBC-FFD29A3FF8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6-A8EE-4F2B-8FE7-CDE38DF9B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0E1F89-26F8-4DAD-90AE-59BF613BF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5181-E94D-4E1C-8BA4-EC3E33C8E0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F88-F5EA-4856-B54A-10E512010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D8EA-7E8D-4579-A8FA-B6B91F29E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A1BE-231A-4C92-8DBA-9E4DF9DE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6DF2-1FA8-4A83-BC54-B4B994F23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62FA79-94AD-49AB-B12E-FD7832BC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001333-FED7-4087-829F-F835F7D05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km.com.au/CELL/Plant/plant-cell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http://www.rkm.com.au/CELL/red-blood-cells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9.jpeg"/><Relationship Id="rId10" Type="http://schemas.openxmlformats.org/officeDocument/2006/relationships/image" Target="../media/image37.jpeg"/><Relationship Id="rId4" Type="http://schemas.openxmlformats.org/officeDocument/2006/relationships/image" Target="../media/image8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copyu.com/galleries/dicphasecontrast/dnarnapclarge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History of Cell Biology</a:t>
            </a:r>
          </a:p>
        </p:txBody>
      </p:sp>
      <p:pic>
        <p:nvPicPr>
          <p:cNvPr id="9220" name="Picture 4" descr="red blood cells or erythrocytes image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1905000" cy="1905000"/>
          </a:xfrm>
          <a:ln/>
        </p:spPr>
      </p:pic>
      <p:pic>
        <p:nvPicPr>
          <p:cNvPr id="9223" name="Picture 7" descr="hook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2800" y="990600"/>
            <a:ext cx="1676400" cy="1657350"/>
          </a:xfrm>
          <a:noFill/>
          <a:ln/>
        </p:spPr>
      </p:pic>
      <p:pic>
        <p:nvPicPr>
          <p:cNvPr id="9226" name="Picture 10" descr="hook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47800" y="2057400"/>
            <a:ext cx="1393825" cy="2187575"/>
          </a:xfrm>
          <a:noFill/>
          <a:ln/>
        </p:spPr>
      </p:pic>
      <p:pic>
        <p:nvPicPr>
          <p:cNvPr id="9229" name="Picture 13" descr="microscop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81600" y="1371600"/>
            <a:ext cx="1971675" cy="2187575"/>
          </a:xfrm>
          <a:noFill/>
          <a:ln/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477000" y="6019800"/>
            <a:ext cx="2133600" cy="476250"/>
          </a:xfrm>
        </p:spPr>
        <p:txBody>
          <a:bodyPr/>
          <a:lstStyle/>
          <a:p>
            <a:fld id="{905F90CA-D2D2-4071-BE14-7743AEA2CDC4}" type="slidenum">
              <a:rPr lang="en-US"/>
              <a:pPr/>
              <a:t>1</a:t>
            </a:fld>
            <a:endParaRPr lang="en-US"/>
          </a:p>
        </p:txBody>
      </p:sp>
      <p:pic>
        <p:nvPicPr>
          <p:cNvPr id="9232" name="Picture 16" descr="C5_CellTheory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990600"/>
            <a:ext cx="1905000" cy="4762500"/>
          </a:xfrm>
          <a:prstGeom prst="rect">
            <a:avLst/>
          </a:prstGeom>
          <a:noFill/>
        </p:spPr>
      </p:pic>
      <p:pic>
        <p:nvPicPr>
          <p:cNvPr id="9233" name="Picture 17" descr="plant cell straucture diagra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4038600"/>
            <a:ext cx="1765300" cy="2341563"/>
          </a:xfrm>
          <a:prstGeom prst="rect">
            <a:avLst/>
          </a:prstGeom>
          <a:noFill/>
        </p:spPr>
      </p:pic>
      <p:pic>
        <p:nvPicPr>
          <p:cNvPr id="9237" name="Picture 21" descr="leeuwenhoek-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3810000"/>
            <a:ext cx="1978025" cy="2290763"/>
          </a:xfrm>
          <a:prstGeom prst="rect">
            <a:avLst/>
          </a:prstGeom>
          <a:noFill/>
        </p:spPr>
      </p:pic>
      <p:pic>
        <p:nvPicPr>
          <p:cNvPr id="9235" name="Picture 19" descr="leeuwenhoe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7950" y="4495800"/>
            <a:ext cx="2609850" cy="136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Rudolf Virchow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648200" cy="4525963"/>
          </a:xfrm>
        </p:spPr>
        <p:txBody>
          <a:bodyPr/>
          <a:lstStyle/>
          <a:p>
            <a:r>
              <a:rPr lang="en-US" sz="3200" dirty="0"/>
              <a:t>Proposed that cells come from other </a:t>
            </a:r>
            <a:r>
              <a:rPr lang="en-US" sz="3200" dirty="0" smtClean="0"/>
              <a:t>existing cells (1855).</a:t>
            </a:r>
            <a:endParaRPr lang="en-US" sz="3200" dirty="0"/>
          </a:p>
          <a:p>
            <a:endParaRPr lang="en-US" sz="2800" dirty="0"/>
          </a:p>
        </p:txBody>
      </p:sp>
      <p:pic>
        <p:nvPicPr>
          <p:cNvPr id="33801" name="Picture 9" descr="CellReproduce_img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971800"/>
            <a:ext cx="307816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248400"/>
            <a:ext cx="533400" cy="476250"/>
          </a:xfrm>
        </p:spPr>
        <p:txBody>
          <a:bodyPr/>
          <a:lstStyle/>
          <a:p>
            <a:fld id="{72088430-9073-41AD-8D8A-1EA93EFDA582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33797" name="Picture 5" descr="vir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457200"/>
            <a:ext cx="338961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The development of the cell theory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BFEF-1884-4777-AD13-103C2E6C7C58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Hooke- first to use the word cell.</a:t>
            </a:r>
          </a:p>
          <a:p>
            <a:r>
              <a:rPr lang="en-US" sz="3200" dirty="0"/>
              <a:t>Leeuwenhoek-first to observe living cells.</a:t>
            </a:r>
          </a:p>
          <a:p>
            <a:r>
              <a:rPr lang="en-US" sz="3200" dirty="0" err="1"/>
              <a:t>Schleiden</a:t>
            </a:r>
            <a:r>
              <a:rPr lang="en-US" sz="3200" dirty="0"/>
              <a:t>- stated plants are made of cells.</a:t>
            </a:r>
          </a:p>
          <a:p>
            <a:r>
              <a:rPr lang="en-US" sz="3200" dirty="0"/>
              <a:t>Schwann-stated animals are made of cells.</a:t>
            </a:r>
          </a:p>
          <a:p>
            <a:r>
              <a:rPr lang="en-US" sz="3200" dirty="0"/>
              <a:t>Virchow-stated all cells come from other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Cell Theory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BE64-0A6C-4D25-8C87-3A453B5EB737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living organisms are composed of one or more cells.</a:t>
            </a:r>
          </a:p>
          <a:p>
            <a:r>
              <a:rPr lang="en-US" sz="3600" dirty="0"/>
              <a:t>Cells are the basic units of structure and function in an organism</a:t>
            </a:r>
          </a:p>
          <a:p>
            <a:r>
              <a:rPr lang="en-US" sz="3600" dirty="0"/>
              <a:t>Cells come only from the reproduction of existing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6-A8EE-4F2B-8FE7-CDE38DF9BA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http://faculty.uca.edu/saustin/1441/RobertHook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363" y="152400"/>
            <a:ext cx="1857837" cy="2209800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vinumvine.files.wordpress.com/2010/05/cork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1867" y="434133"/>
            <a:ext cx="2239866" cy="1676400"/>
          </a:xfrm>
          <a:prstGeom prst="rect">
            <a:avLst/>
          </a:prstGeom>
          <a:ln w="5715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leeuwenhoek-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52400"/>
            <a:ext cx="1957258" cy="2266031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leeuwenhoek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3474" y="228600"/>
            <a:ext cx="2908126" cy="1516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hleid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393273" y="4464728"/>
            <a:ext cx="1981200" cy="2500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3" descr="2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4410914" y="4718082"/>
            <a:ext cx="2455772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7" descr="schwan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267200"/>
            <a:ext cx="1981200" cy="248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islamilmusains.files.wordpress.com/2010/03/animal_cell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828800"/>
            <a:ext cx="2971800" cy="2310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vircho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2667000"/>
            <a:ext cx="1905000" cy="256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ellReproduce_img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5400000">
            <a:off x="2396910" y="2403692"/>
            <a:ext cx="198798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a cell?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0806-A8EE-4F2B-8FE7-CDE38DF9BA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Def.- a cell is the smallest structural and functional unit of an organism.</a:t>
            </a:r>
          </a:p>
          <a:p>
            <a:pPr lvl="1"/>
            <a:r>
              <a:rPr lang="en-US" sz="2800" dirty="0" smtClean="0"/>
              <a:t>A self-replicating unit that may exist independently (unicellular organisms) or as a sub-unit in a multi-cellular organism.</a:t>
            </a:r>
          </a:p>
          <a:p>
            <a:pPr lvl="1"/>
            <a:r>
              <a:rPr lang="en-US" sz="2800" dirty="0" smtClean="0"/>
              <a:t>Specialized into carrying out particular functions towards the cause of the organism as a whole.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of the following are comprised of cells?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D8EA-7E8D-4579-A8FA-B6B91F29E7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http://agreenfire.files.wordpress.com/2010/05/organic_lent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psychoactiveherbs.com/catalog/images/mulungu_bar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76400"/>
            <a:ext cx="2140786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bigmedicine.ca/Streptococc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338277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t1.gstatic.com/images?q=tbn:ANd9GcS1YVoUze0vCMl7Xg7PbPh6OmlRtV7ncqkje0sjH8AOxxgwn4EH8Q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275" y="3886200"/>
            <a:ext cx="2066925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http://www.instruction.greenriver.edu/kmarr/Biology%20211/Labs%20and%20ALEs/B211%20Labs/B211%20Labs/Onion%20and%20Whitefish%20Mitosis/Onion%20Root%20Tip%20Mitosis/Mitosis3-pl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886200"/>
            <a:ext cx="2057400" cy="207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4" name="Picture 16" descr="http://www.funsci.com/images/zzz_prot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3418" y="3962400"/>
            <a:ext cx="2141982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6" name="Picture 18" descr="http://www.wdexpo.org/wp-content/uploads/2010/04/yogu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870768"/>
            <a:ext cx="1600200" cy="2025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76200" y="2746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Which of the following are comprised of cells?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BE23-EBD3-4EF8-8ADE-1721701B5075}" type="slidenum">
              <a:rPr lang="en-US"/>
              <a:pPr/>
              <a:t>4</a:t>
            </a:fld>
            <a:endParaRPr lang="en-US"/>
          </a:p>
        </p:txBody>
      </p:sp>
      <p:pic>
        <p:nvPicPr>
          <p:cNvPr id="6149" name="Picture 5" descr="more%20b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557463" cy="1925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dande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2514600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Picture 9" descr="pitcher_4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2295525" cy="200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5" name="Picture 11" descr="sea%20st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2047875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7" name="Picture 13" descr="1987_baseball_b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362" y="3733800"/>
            <a:ext cx="1620838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9" name="Picture 15" descr="jbad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038600"/>
            <a:ext cx="222885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69342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6600"/>
                </a:solidFill>
              </a:rPr>
              <a:t>Robert Hooke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sz="3200" dirty="0"/>
              <a:t> In 1665 he was the first to use the word </a:t>
            </a:r>
            <a:r>
              <a:rPr lang="en-US" sz="3200" i="1" dirty="0"/>
              <a:t>cell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Hooke </a:t>
            </a:r>
            <a:r>
              <a:rPr lang="en-US" sz="3200" dirty="0"/>
              <a:t>looked at the cells in a cork</a:t>
            </a:r>
            <a:r>
              <a:rPr lang="en-US" sz="3200" dirty="0" smtClean="0"/>
              <a:t>.</a:t>
            </a:r>
          </a:p>
          <a:p>
            <a:pPr lvl="1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9220" name="Picture 4" descr="http://faculty.uca.edu/saustin/1441/RobertHook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1" y="653885"/>
            <a:ext cx="2971800" cy="3534801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07C1F-9CE7-407A-9FDF-A34EE2A56657}" type="slidenum">
              <a:rPr lang="en-US"/>
              <a:pPr/>
              <a:t>5</a:t>
            </a:fld>
            <a:endParaRPr lang="en-US"/>
          </a:p>
        </p:txBody>
      </p:sp>
      <p:pic>
        <p:nvPicPr>
          <p:cNvPr id="9218" name="Picture 2" descr="http://vinumvine.files.wordpress.com/2010/05/cork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970671" cy="2971800"/>
          </a:xfrm>
          <a:prstGeom prst="rect">
            <a:avLst/>
          </a:prstGeom>
          <a:ln w="5715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4724400" cy="1143000"/>
          </a:xfrm>
        </p:spPr>
        <p:txBody>
          <a:bodyPr>
            <a:noAutofit/>
          </a:bodyPr>
          <a:lstStyle/>
          <a:p>
            <a:pPr algn="ctr"/>
            <a:r>
              <a:rPr lang="en-US" sz="3900" b="1" dirty="0"/>
              <a:t>Anton Von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>Leeuwenhoek</a:t>
            </a:r>
            <a:endParaRPr lang="en-US" sz="3900" b="1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3100" dirty="0"/>
              <a:t>First person to observe living </a:t>
            </a:r>
            <a:r>
              <a:rPr lang="en-US" sz="3100" dirty="0" smtClean="0"/>
              <a:t>cells (1674).</a:t>
            </a:r>
            <a:endParaRPr lang="en-US" sz="3100" dirty="0"/>
          </a:p>
          <a:p>
            <a:r>
              <a:rPr lang="en-US" sz="3100" dirty="0"/>
              <a:t>He observed </a:t>
            </a:r>
            <a:r>
              <a:rPr lang="en-US" sz="3100" dirty="0" err="1"/>
              <a:t>protists</a:t>
            </a:r>
            <a:r>
              <a:rPr lang="en-US" sz="3100" dirty="0"/>
              <a:t>. </a:t>
            </a:r>
          </a:p>
          <a:p>
            <a:r>
              <a:rPr lang="en-US" sz="3100" dirty="0"/>
              <a:t>Remember:</a:t>
            </a:r>
          </a:p>
          <a:p>
            <a:pPr lvl="1"/>
            <a:r>
              <a:rPr lang="en-US" sz="3100" u="sng" dirty="0" err="1"/>
              <a:t>L</a:t>
            </a:r>
            <a:r>
              <a:rPr lang="en-US" sz="3100" dirty="0" err="1"/>
              <a:t>eeuwenhoek</a:t>
            </a:r>
            <a:r>
              <a:rPr lang="en-US" sz="3100" dirty="0" err="1">
                <a:sym typeface="Wingdings" pitchFamily="2" charset="2"/>
              </a:rPr>
              <a:t></a:t>
            </a:r>
            <a:r>
              <a:rPr lang="en-US" sz="3100" u="sng" dirty="0" err="1">
                <a:sym typeface="Wingdings" pitchFamily="2" charset="2"/>
              </a:rPr>
              <a:t>L</a:t>
            </a:r>
            <a:r>
              <a:rPr lang="en-US" sz="3100" dirty="0" err="1">
                <a:sym typeface="Wingdings" pitchFamily="2" charset="2"/>
              </a:rPr>
              <a:t>iving</a:t>
            </a:r>
            <a:endParaRPr lang="en-US" sz="3100" u="sng" dirty="0"/>
          </a:p>
        </p:txBody>
      </p:sp>
      <p:pic>
        <p:nvPicPr>
          <p:cNvPr id="23558" name="Picture 6" descr="leeuwenhoe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4038600"/>
            <a:ext cx="4038600" cy="210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leeuwenhoek-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15440" y="228600"/>
            <a:ext cx="2961760" cy="3429000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E785F-3C91-4DC7-B9C2-3B816D847518}" type="slidenum">
              <a:rPr lang="en-US"/>
              <a:pPr/>
              <a:t>6</a:t>
            </a:fld>
            <a:endParaRPr lang="en-US"/>
          </a:p>
        </p:txBody>
      </p:sp>
      <p:pic>
        <p:nvPicPr>
          <p:cNvPr id="23563" name="Picture 11" descr="leeu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2514600" cy="243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655957" y="4832582"/>
            <a:ext cx="3057312" cy="830997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Drawings of Bacteria </a:t>
            </a:r>
          </a:p>
          <a:p>
            <a:pPr algn="ctr"/>
            <a:r>
              <a:rPr lang="en-US" sz="2400" b="1" dirty="0" smtClean="0"/>
              <a:t>in the mouth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9C7B-18C7-40BC-9E49-0F724CD86F1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9698" name="Picture 2" descr="https://www.msu.edu/~mcleand3/protis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7649"/>
            <a:ext cx="3048000" cy="3033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www.zmescience.com/wp-content/uploads/2008/10/amoe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249"/>
            <a:ext cx="3962400" cy="2595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http://scienceblogs.com/clock/upload/2006/07/Eugl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24249"/>
            <a:ext cx="3810000" cy="2446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8" descr="http://www.uic.edu/classes/bios/bios104/mike/volv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" y="3448049"/>
            <a:ext cx="3952875" cy="257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69342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Matthias </a:t>
            </a:r>
            <a:r>
              <a:rPr lang="en-US" b="1" dirty="0" err="1">
                <a:solidFill>
                  <a:schemeClr val="tx1"/>
                </a:solidFill>
              </a:rPr>
              <a:t>Schleiden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5720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First to state that all plants are composed of </a:t>
            </a:r>
            <a:r>
              <a:rPr lang="en-US" sz="3600" dirty="0" smtClean="0"/>
              <a:t>cells (1838). </a:t>
            </a:r>
            <a:endParaRPr lang="en-US" sz="3600" dirty="0"/>
          </a:p>
          <a:p>
            <a:r>
              <a:rPr lang="en-US" sz="3600" dirty="0"/>
              <a:t>Remember:</a:t>
            </a:r>
          </a:p>
          <a:p>
            <a:pPr lvl="1"/>
            <a:r>
              <a:rPr lang="en-US" sz="3600" dirty="0" err="1"/>
              <a:t>Sch</a:t>
            </a:r>
            <a:r>
              <a:rPr lang="en-US" sz="3600" u="sng" dirty="0" err="1"/>
              <a:t>L</a:t>
            </a:r>
            <a:r>
              <a:rPr lang="en-US" sz="3600" dirty="0" err="1"/>
              <a:t>eiden</a:t>
            </a:r>
            <a:r>
              <a:rPr lang="en-US" sz="3600" dirty="0" err="1">
                <a:sym typeface="Wingdings" pitchFamily="2" charset="2"/>
              </a:rPr>
              <a:t>p</a:t>
            </a:r>
            <a:r>
              <a:rPr lang="en-US" sz="3600" u="sng" dirty="0" err="1">
                <a:sym typeface="Wingdings" pitchFamily="2" charset="2"/>
              </a:rPr>
              <a:t>L</a:t>
            </a:r>
            <a:r>
              <a:rPr lang="en-US" sz="3600" dirty="0" err="1">
                <a:sym typeface="Wingdings" pitchFamily="2" charset="2"/>
              </a:rPr>
              <a:t>ants</a:t>
            </a:r>
            <a:endParaRPr lang="en-US" sz="3600" dirty="0"/>
          </a:p>
        </p:txBody>
      </p:sp>
      <p:pic>
        <p:nvPicPr>
          <p:cNvPr id="27658" name="Picture 10" descr="2vergrz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4489876"/>
            <a:ext cx="2895600" cy="192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61" name="Picture 13" descr="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4547714"/>
            <a:ext cx="3124200" cy="193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53400" y="6248400"/>
            <a:ext cx="685800" cy="476250"/>
          </a:xfrm>
        </p:spPr>
        <p:txBody>
          <a:bodyPr/>
          <a:lstStyle/>
          <a:p>
            <a:fld id="{8733E7A3-D2B2-491A-A45A-73BF1F1DC571}" type="slidenum">
              <a:rPr lang="en-US"/>
              <a:pPr/>
              <a:t>8</a:t>
            </a:fld>
            <a:endParaRPr lang="en-US"/>
          </a:p>
        </p:txBody>
      </p:sp>
      <p:pic>
        <p:nvPicPr>
          <p:cNvPr id="27656" name="Picture 8" descr="schleid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07885"/>
            <a:ext cx="3155852" cy="3983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4876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Theodor Schwann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7EA3-ABC0-40A1-B5A8-B0F33599C0E1}" type="slidenum">
              <a:rPr lang="en-US"/>
              <a:pPr/>
              <a:t>9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14400" y="1143000"/>
            <a:ext cx="374904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First to state that animals are made of </a:t>
            </a:r>
            <a:r>
              <a:rPr lang="en-US" sz="3200" dirty="0" smtClean="0"/>
              <a:t>cells (1839). </a:t>
            </a:r>
            <a:endParaRPr lang="en-US" sz="3200" dirty="0"/>
          </a:p>
          <a:p>
            <a:r>
              <a:rPr lang="en-US" sz="3200" dirty="0"/>
              <a:t>Remember:</a:t>
            </a:r>
          </a:p>
          <a:p>
            <a:pPr lvl="1"/>
            <a:r>
              <a:rPr lang="en-US" sz="3200" dirty="0" err="1"/>
              <a:t>Schw</a:t>
            </a:r>
            <a:r>
              <a:rPr lang="en-US" sz="3200" u="sng" dirty="0" err="1"/>
              <a:t>A</a:t>
            </a:r>
            <a:r>
              <a:rPr lang="en-US" sz="3200" dirty="0" err="1"/>
              <a:t>nn</a:t>
            </a:r>
            <a:r>
              <a:rPr lang="en-US" sz="3200" dirty="0" err="1">
                <a:sym typeface="Wingdings" pitchFamily="2" charset="2"/>
              </a:rPr>
              <a:t></a:t>
            </a:r>
            <a:r>
              <a:rPr lang="en-US" sz="3200" u="sng" dirty="0" err="1">
                <a:sym typeface="Wingdings" pitchFamily="2" charset="2"/>
              </a:rPr>
              <a:t>A</a:t>
            </a:r>
            <a:r>
              <a:rPr lang="en-US" sz="3200" dirty="0" err="1">
                <a:sym typeface="Wingdings" pitchFamily="2" charset="2"/>
              </a:rPr>
              <a:t>nimals</a:t>
            </a:r>
            <a:r>
              <a:rPr lang="en-US" sz="3200" dirty="0">
                <a:sym typeface="Wingdings" pitchFamily="2" charset="2"/>
              </a:rPr>
              <a:t> </a:t>
            </a:r>
            <a:endParaRPr lang="en-US" sz="3200" dirty="0"/>
          </a:p>
        </p:txBody>
      </p:sp>
      <p:pic>
        <p:nvPicPr>
          <p:cNvPr id="31751" name="Picture 7" descr="schw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"/>
            <a:ext cx="2590800" cy="3253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3" name="Picture 9" descr="dnarnapc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340995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islamilmusains.files.wordpress.com/2010/03/animal_cel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3352800" cy="2606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4710</TotalTime>
  <Words>497</Words>
  <Application>Microsoft Office PowerPoint</Application>
  <PresentationFormat>On-screen Show (4:3)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Garamond</vt:lpstr>
      <vt:lpstr>Perpetua</vt:lpstr>
      <vt:lpstr>Wingdings</vt:lpstr>
      <vt:lpstr>Wingdings 2</vt:lpstr>
      <vt:lpstr>Equity</vt:lpstr>
      <vt:lpstr>The History of Cell Biology</vt:lpstr>
      <vt:lpstr>What is a cell?</vt:lpstr>
      <vt:lpstr>Which of the following are comprised of cells?</vt:lpstr>
      <vt:lpstr>Which of the following are comprised of cells? </vt:lpstr>
      <vt:lpstr>Robert Hooke</vt:lpstr>
      <vt:lpstr>Anton Von  Leeuwenhoek</vt:lpstr>
      <vt:lpstr>PowerPoint Presentation</vt:lpstr>
      <vt:lpstr>Matthias Schleiden</vt:lpstr>
      <vt:lpstr>Theodor Schwann</vt:lpstr>
      <vt:lpstr>Rudolf Virchow</vt:lpstr>
      <vt:lpstr>The development of the cell theory</vt:lpstr>
      <vt:lpstr>Cell Theory</vt:lpstr>
      <vt:lpstr>PowerPoint Presentation</vt:lpstr>
    </vt:vector>
  </TitlesOfParts>
  <Company>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Cell, The Little Big Picture</dc:title>
  <dc:creator>Dayton Public Schools</dc:creator>
  <cp:lastModifiedBy>Jennifer Soehner</cp:lastModifiedBy>
  <cp:revision>26</cp:revision>
  <dcterms:created xsi:type="dcterms:W3CDTF">2005-11-04T16:18:14Z</dcterms:created>
  <dcterms:modified xsi:type="dcterms:W3CDTF">2017-08-31T13:37:24Z</dcterms:modified>
</cp:coreProperties>
</file>