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handoutMasterIdLst>
    <p:handoutMasterId r:id="rId21"/>
  </p:handoutMasterIdLst>
  <p:sldIdLst>
    <p:sldId id="289" r:id="rId2"/>
    <p:sldId id="288" r:id="rId3"/>
    <p:sldId id="260" r:id="rId4"/>
    <p:sldId id="257" r:id="rId5"/>
    <p:sldId id="284" r:id="rId6"/>
    <p:sldId id="277" r:id="rId7"/>
    <p:sldId id="259" r:id="rId8"/>
    <p:sldId id="269" r:id="rId9"/>
    <p:sldId id="271" r:id="rId10"/>
    <p:sldId id="274" r:id="rId11"/>
    <p:sldId id="272" r:id="rId12"/>
    <p:sldId id="273" r:id="rId13"/>
    <p:sldId id="286" r:id="rId14"/>
    <p:sldId id="278" r:id="rId15"/>
    <p:sldId id="281" r:id="rId16"/>
    <p:sldId id="279" r:id="rId17"/>
    <p:sldId id="276" r:id="rId18"/>
    <p:sldId id="290" r:id="rId1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20" autoAdjust="0"/>
    <p:restoredTop sz="73183" autoAdjust="0"/>
  </p:normalViewPr>
  <p:slideViewPr>
    <p:cSldViewPr>
      <p:cViewPr varScale="1">
        <p:scale>
          <a:sx n="52" d="100"/>
          <a:sy n="52" d="100"/>
        </p:scale>
        <p:origin x="207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4C8265A-007B-46A2-A909-72696698322E}" type="datetimeFigureOut">
              <a:rPr lang="en-US" smtClean="0"/>
              <a:pPr/>
              <a:t>5/22/2017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99BAC8D-1DB9-4B63-A94F-2E07CDE0B5FC}" type="slidenum">
              <a:rPr lang="en-US" smtClean="0"/>
              <a:pPr/>
              <a:t>‹#›</a:t>
            </a:fld>
            <a:endParaRPr lang="en-US"/>
          </a:p>
        </p:txBody>
      </p:sp>
    </p:spTree>
    <p:extLst>
      <p:ext uri="{BB962C8B-B14F-4D97-AF65-F5344CB8AC3E}">
        <p14:creationId xmlns:p14="http://schemas.microsoft.com/office/powerpoint/2010/main" val="4148598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smtClean="0"/>
            </a:lvl1pPr>
          </a:lstStyle>
          <a:p>
            <a:pPr>
              <a:defRPr/>
            </a:pPr>
            <a:endParaRPr lang="en-US"/>
          </a:p>
        </p:txBody>
      </p:sp>
      <p:sp>
        <p:nvSpPr>
          <p:cNvPr id="5123"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smtClean="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smtClean="0"/>
            </a:lvl1pPr>
          </a:lstStyle>
          <a:p>
            <a:pPr>
              <a:defRPr/>
            </a:pPr>
            <a:endParaRPr lang="en-US"/>
          </a:p>
        </p:txBody>
      </p:sp>
      <p:sp>
        <p:nvSpPr>
          <p:cNvPr id="5127"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smtClean="0"/>
            </a:lvl1pPr>
          </a:lstStyle>
          <a:p>
            <a:pPr>
              <a:defRPr/>
            </a:pPr>
            <a:fld id="{F0836FEE-0BBC-4960-9458-6DF01E230404}" type="slidenum">
              <a:rPr lang="en-US"/>
              <a:pPr>
                <a:defRPr/>
              </a:pPr>
              <a:t>‹#›</a:t>
            </a:fld>
            <a:endParaRPr lang="en-US"/>
          </a:p>
        </p:txBody>
      </p:sp>
    </p:spTree>
    <p:extLst>
      <p:ext uri="{BB962C8B-B14F-4D97-AF65-F5344CB8AC3E}">
        <p14:creationId xmlns:p14="http://schemas.microsoft.com/office/powerpoint/2010/main" val="2707387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0836FEE-0BBC-4960-9458-6DF01E230404}" type="slidenum">
              <a:rPr lang="en-US" smtClean="0"/>
              <a:pPr>
                <a:defRPr/>
              </a:pPr>
              <a:t>4</a:t>
            </a:fld>
            <a:endParaRPr lang="en-US"/>
          </a:p>
        </p:txBody>
      </p:sp>
    </p:spTree>
    <p:extLst>
      <p:ext uri="{BB962C8B-B14F-4D97-AF65-F5344CB8AC3E}">
        <p14:creationId xmlns:p14="http://schemas.microsoft.com/office/powerpoint/2010/main" val="60308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Frogs breath with their mouths closed. Their throat movements pulls air through the nostrils to the lungs. Then breathe out with body contractions.</a:t>
            </a:r>
          </a:p>
          <a:p>
            <a:r>
              <a:rPr lang="en-US" dirty="0"/>
              <a:t>The activity and temperature of an animal determine how important breathing is. Anurans have much more complex lungs then other amphibians, such as salamanders, because they're more active and have higher body temperature.</a:t>
            </a:r>
          </a:p>
          <a:p>
            <a:endParaRPr lang="en-US" dirty="0"/>
          </a:p>
        </p:txBody>
      </p:sp>
      <p:sp>
        <p:nvSpPr>
          <p:cNvPr id="4" name="Slide Number Placeholder 3"/>
          <p:cNvSpPr>
            <a:spLocks noGrp="1"/>
          </p:cNvSpPr>
          <p:nvPr>
            <p:ph type="sldNum" sz="quarter" idx="10"/>
          </p:nvPr>
        </p:nvSpPr>
        <p:spPr/>
        <p:txBody>
          <a:bodyPr/>
          <a:lstStyle/>
          <a:p>
            <a:pPr>
              <a:defRPr/>
            </a:pPr>
            <a:fld id="{F0836FEE-0BBC-4960-9458-6DF01E230404}" type="slidenum">
              <a:rPr lang="en-US" smtClean="0"/>
              <a:pPr>
                <a:defRPr/>
              </a:pPr>
              <a:t>9</a:t>
            </a:fld>
            <a:endParaRPr lang="en-US"/>
          </a:p>
        </p:txBody>
      </p:sp>
    </p:spTree>
    <p:extLst>
      <p:ext uri="{BB962C8B-B14F-4D97-AF65-F5344CB8AC3E}">
        <p14:creationId xmlns:p14="http://schemas.microsoft.com/office/powerpoint/2010/main" val="1901853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RA, PV</a:t>
            </a:r>
            <a:r>
              <a:rPr lang="en-US" baseline="0" dirty="0"/>
              <a:t> to LA, Ventricle</a:t>
            </a:r>
            <a:endParaRPr lang="en-US" dirty="0"/>
          </a:p>
        </p:txBody>
      </p:sp>
      <p:sp>
        <p:nvSpPr>
          <p:cNvPr id="4" name="Slide Number Placeholder 3"/>
          <p:cNvSpPr>
            <a:spLocks noGrp="1"/>
          </p:cNvSpPr>
          <p:nvPr>
            <p:ph type="sldNum" sz="quarter" idx="10"/>
          </p:nvPr>
        </p:nvSpPr>
        <p:spPr/>
        <p:txBody>
          <a:bodyPr/>
          <a:lstStyle/>
          <a:p>
            <a:pPr>
              <a:defRPr/>
            </a:pPr>
            <a:fld id="{F0836FEE-0BBC-4960-9458-6DF01E230404}" type="slidenum">
              <a:rPr lang="en-US" smtClean="0"/>
              <a:pPr>
                <a:defRPr/>
              </a:pPr>
              <a:t>12</a:t>
            </a:fld>
            <a:endParaRPr lang="en-US"/>
          </a:p>
        </p:txBody>
      </p:sp>
    </p:spTree>
    <p:extLst>
      <p:ext uri="{BB962C8B-B14F-4D97-AF65-F5344CB8AC3E}">
        <p14:creationId xmlns:p14="http://schemas.microsoft.com/office/powerpoint/2010/main" val="2310472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en-U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en-U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n-U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en-U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en-U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en-U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en-U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en-U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en-U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en-U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n-U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n-U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en-U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en-U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en-U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en-U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en-U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en-US"/>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en-US"/>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en-U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en-U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en-U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en-U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en-U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en-U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n-U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n-U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n-U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n-U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n-US"/>
                </a:p>
              </p:txBody>
            </p:sp>
          </p:grpSp>
        </p:grpSp>
      </p:grpSp>
      <p:sp>
        <p:nvSpPr>
          <p:cNvPr id="10306"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0307"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8" name="Rectangle 68"/>
          <p:cNvSpPr>
            <a:spLocks noGrp="1" noChangeArrowheads="1"/>
          </p:cNvSpPr>
          <p:nvPr>
            <p:ph type="dt" sz="quarter" idx="10"/>
          </p:nvPr>
        </p:nvSpPr>
        <p:spPr>
          <a:xfrm>
            <a:off x="457200" y="6248400"/>
            <a:ext cx="2133600" cy="457200"/>
          </a:xfrm>
        </p:spPr>
        <p:txBody>
          <a:bodyPr/>
          <a:lstStyle>
            <a:lvl1pPr>
              <a:defRPr smtClean="0"/>
            </a:lvl1pPr>
          </a:lstStyle>
          <a:p>
            <a:pPr>
              <a:defRPr/>
            </a:pPr>
            <a:endParaRPr lang="en-US"/>
          </a:p>
        </p:txBody>
      </p:sp>
      <p:sp>
        <p:nvSpPr>
          <p:cNvPr id="69" name="Rectangle 69"/>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p>
        </p:txBody>
      </p:sp>
      <p:sp>
        <p:nvSpPr>
          <p:cNvPr id="70" name="Rectangle 70"/>
          <p:cNvSpPr>
            <a:spLocks noGrp="1" noChangeArrowheads="1"/>
          </p:cNvSpPr>
          <p:nvPr>
            <p:ph type="sldNum" sz="quarter" idx="12"/>
          </p:nvPr>
        </p:nvSpPr>
        <p:spPr>
          <a:xfrm>
            <a:off x="6553200" y="6248400"/>
            <a:ext cx="2133600" cy="457200"/>
          </a:xfrm>
        </p:spPr>
        <p:txBody>
          <a:bodyPr/>
          <a:lstStyle>
            <a:lvl1pPr>
              <a:defRPr smtClean="0"/>
            </a:lvl1pPr>
          </a:lstStyle>
          <a:p>
            <a:pPr>
              <a:defRPr/>
            </a:pPr>
            <a:fld id="{35880951-25CC-4842-AE47-B2772B46F11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2F4AE936-DE78-40D4-8FE2-D7BE07D1DF7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EB471A16-165F-467A-BFFF-1EF68119057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CC39E7A4-E34D-41D3-AD80-CF99B041FF9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9959A673-CACC-4385-AA01-942A7AAE62F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C18B35A4-9AC8-4C9F-85E2-2E4B4C99EBE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81AC88BF-D366-4252-9FF1-3A8D6536B8A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043A1086-64DC-4307-9533-2DE0B68CF6F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6FF986F0-6B7C-4F59-9068-9D297BA1134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68819E61-608B-46E9-A90B-D3F7AA593B9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7C1BF594-4033-4EE7-92B7-71272A6325A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defRPr/>
            </a:pPr>
            <a:endParaRPr lang="en-US"/>
          </a:p>
        </p:txBody>
      </p:sp>
      <p:grpSp>
        <p:nvGrpSpPr>
          <p:cNvPr id="1027" name="Group 3"/>
          <p:cNvGrpSpPr>
            <a:grpSpLocks/>
          </p:cNvGrpSpPr>
          <p:nvPr/>
        </p:nvGrpSpPr>
        <p:grpSpPr bwMode="auto">
          <a:xfrm>
            <a:off x="3175" y="4267200"/>
            <a:ext cx="9140825" cy="2590800"/>
            <a:chOff x="2" y="2688"/>
            <a:chExt cx="5758" cy="1632"/>
          </a:xfrm>
        </p:grpSpPr>
        <p:sp>
          <p:nvSpPr>
            <p:cNvPr id="9220"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grpSp>
          <p:nvGrpSpPr>
            <p:cNvPr id="1034" name="Group 5"/>
            <p:cNvGrpSpPr>
              <a:grpSpLocks/>
            </p:cNvGrpSpPr>
            <p:nvPr userDrawn="1"/>
          </p:nvGrpSpPr>
          <p:grpSpPr bwMode="auto">
            <a:xfrm>
              <a:off x="3528" y="3715"/>
              <a:ext cx="792" cy="521"/>
              <a:chOff x="3527" y="3715"/>
              <a:chExt cx="792" cy="521"/>
            </a:xfrm>
          </p:grpSpPr>
          <p:sp>
            <p:nvSpPr>
              <p:cNvPr id="9222"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en-US"/>
              </a:p>
            </p:txBody>
          </p:sp>
          <p:sp>
            <p:nvSpPr>
              <p:cNvPr id="9223"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en-US"/>
              </a:p>
            </p:txBody>
          </p:sp>
          <p:sp>
            <p:nvSpPr>
              <p:cNvPr id="9224"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9225"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n-US"/>
              </a:p>
            </p:txBody>
          </p:sp>
          <p:sp>
            <p:nvSpPr>
              <p:cNvPr id="9226"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9227"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en-US"/>
              </a:p>
            </p:txBody>
          </p:sp>
          <p:sp>
            <p:nvSpPr>
              <p:cNvPr id="9228"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en-US"/>
              </a:p>
            </p:txBody>
          </p:sp>
          <p:sp>
            <p:nvSpPr>
              <p:cNvPr id="9229"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9230"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en-US"/>
              </a:p>
            </p:txBody>
          </p:sp>
          <p:sp>
            <p:nvSpPr>
              <p:cNvPr id="9231"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en-US"/>
              </a:p>
            </p:txBody>
          </p:sp>
          <p:sp>
            <p:nvSpPr>
              <p:cNvPr id="9232"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grpSp>
        <p:grpSp>
          <p:nvGrpSpPr>
            <p:cNvPr id="1035" name="Group 17"/>
            <p:cNvGrpSpPr>
              <a:grpSpLocks/>
            </p:cNvGrpSpPr>
            <p:nvPr userDrawn="1"/>
          </p:nvGrpSpPr>
          <p:grpSpPr bwMode="auto">
            <a:xfrm>
              <a:off x="1776" y="3631"/>
              <a:ext cx="1626" cy="683"/>
              <a:chOff x="1776" y="3631"/>
              <a:chExt cx="1626" cy="683"/>
            </a:xfrm>
          </p:grpSpPr>
          <p:sp>
            <p:nvSpPr>
              <p:cNvPr id="9234"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en-US"/>
              </a:p>
            </p:txBody>
          </p:sp>
          <p:sp>
            <p:nvSpPr>
              <p:cNvPr id="9235"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en-US"/>
              </a:p>
            </p:txBody>
          </p:sp>
          <p:sp>
            <p:nvSpPr>
              <p:cNvPr id="9236"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en-US"/>
              </a:p>
            </p:txBody>
          </p:sp>
          <p:sp>
            <p:nvSpPr>
              <p:cNvPr id="9237"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n-US"/>
              </a:p>
            </p:txBody>
          </p:sp>
          <p:sp>
            <p:nvSpPr>
              <p:cNvPr id="9238"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sp>
            <p:nvSpPr>
              <p:cNvPr id="9239"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n-US"/>
              </a:p>
            </p:txBody>
          </p:sp>
          <p:sp>
            <p:nvSpPr>
              <p:cNvPr id="9240"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en-US"/>
              </a:p>
            </p:txBody>
          </p:sp>
          <p:sp>
            <p:nvSpPr>
              <p:cNvPr id="9241"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en-US"/>
              </a:p>
            </p:txBody>
          </p:sp>
          <p:sp>
            <p:nvSpPr>
              <p:cNvPr id="9242"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en-US"/>
              </a:p>
            </p:txBody>
          </p:sp>
          <p:sp>
            <p:nvSpPr>
              <p:cNvPr id="9243"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en-US"/>
              </a:p>
            </p:txBody>
          </p:sp>
          <p:sp>
            <p:nvSpPr>
              <p:cNvPr id="9244"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en-US"/>
              </a:p>
            </p:txBody>
          </p:sp>
          <p:sp>
            <p:nvSpPr>
              <p:cNvPr id="9245"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en-US"/>
              </a:p>
            </p:txBody>
          </p:sp>
          <p:sp>
            <p:nvSpPr>
              <p:cNvPr id="9246"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en-US"/>
              </a:p>
            </p:txBody>
          </p:sp>
          <p:sp>
            <p:nvSpPr>
              <p:cNvPr id="9247"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en-US"/>
              </a:p>
            </p:txBody>
          </p:sp>
          <p:sp>
            <p:nvSpPr>
              <p:cNvPr id="9248"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9249"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9250"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9251"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en-US"/>
              </a:p>
            </p:txBody>
          </p:sp>
        </p:grpSp>
        <p:grpSp>
          <p:nvGrpSpPr>
            <p:cNvPr id="1036" name="Group 36"/>
            <p:cNvGrpSpPr>
              <a:grpSpLocks/>
            </p:cNvGrpSpPr>
            <p:nvPr userDrawn="1"/>
          </p:nvGrpSpPr>
          <p:grpSpPr bwMode="auto">
            <a:xfrm>
              <a:off x="4128" y="3360"/>
              <a:ext cx="1351" cy="821"/>
              <a:chOff x="4128" y="3360"/>
              <a:chExt cx="1351" cy="821"/>
            </a:xfrm>
          </p:grpSpPr>
          <p:sp>
            <p:nvSpPr>
              <p:cNvPr id="9253"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9254"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9255"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en-US"/>
              </a:p>
            </p:txBody>
          </p:sp>
          <p:sp>
            <p:nvSpPr>
              <p:cNvPr id="9256"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9257"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9258"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9259"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9260"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en-US"/>
              </a:p>
            </p:txBody>
          </p:sp>
          <p:sp>
            <p:nvSpPr>
              <p:cNvPr id="9261"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en-US"/>
              </a:p>
            </p:txBody>
          </p:sp>
          <p:sp>
            <p:nvSpPr>
              <p:cNvPr id="9262"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9263"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9264"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en-US"/>
              </a:p>
            </p:txBody>
          </p:sp>
          <p:sp>
            <p:nvSpPr>
              <p:cNvPr id="9265"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en-US"/>
              </a:p>
            </p:txBody>
          </p:sp>
          <p:sp>
            <p:nvSpPr>
              <p:cNvPr id="9266"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9267"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sp>
            <p:nvSpPr>
              <p:cNvPr id="9268"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9269"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n-US"/>
              </a:p>
            </p:txBody>
          </p:sp>
        </p:grpSp>
        <p:grpSp>
          <p:nvGrpSpPr>
            <p:cNvPr id="1037" name="Group 54"/>
            <p:cNvGrpSpPr>
              <a:grpSpLocks/>
            </p:cNvGrpSpPr>
            <p:nvPr userDrawn="1"/>
          </p:nvGrpSpPr>
          <p:grpSpPr bwMode="auto">
            <a:xfrm>
              <a:off x="5280" y="3024"/>
              <a:ext cx="425" cy="258"/>
              <a:chOff x="5280" y="3024"/>
              <a:chExt cx="425" cy="258"/>
            </a:xfrm>
          </p:grpSpPr>
          <p:sp>
            <p:nvSpPr>
              <p:cNvPr id="9271"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9272"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9273"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9274"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9275"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9276"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9277"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nvGrpSpPr>
              <p:cNvPr id="1045" name="Group 62"/>
              <p:cNvGrpSpPr>
                <a:grpSpLocks/>
              </p:cNvGrpSpPr>
              <p:nvPr/>
            </p:nvGrpSpPr>
            <p:grpSpPr bwMode="auto">
              <a:xfrm>
                <a:off x="5381" y="3085"/>
                <a:ext cx="227" cy="132"/>
                <a:chOff x="5381" y="3085"/>
                <a:chExt cx="227" cy="132"/>
              </a:xfrm>
            </p:grpSpPr>
            <p:sp>
              <p:nvSpPr>
                <p:cNvPr id="9279"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n-US"/>
                </a:p>
              </p:txBody>
            </p:sp>
            <p:sp>
              <p:nvSpPr>
                <p:cNvPr id="9280"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n-US"/>
                </a:p>
              </p:txBody>
            </p:sp>
            <p:sp>
              <p:nvSpPr>
                <p:cNvPr id="9281"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n-US"/>
                </a:p>
              </p:txBody>
            </p:sp>
            <p:sp>
              <p:nvSpPr>
                <p:cNvPr id="9282"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n-US"/>
                </a:p>
              </p:txBody>
            </p:sp>
          </p:grpSp>
        </p:grpSp>
      </p:grpSp>
      <p:sp>
        <p:nvSpPr>
          <p:cNvPr id="9283"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9284"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285"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smtClean="0">
                <a:effectLst>
                  <a:outerShdw blurRad="38100" dist="38100" dir="2700000" algn="tl">
                    <a:srgbClr val="000000"/>
                  </a:outerShdw>
                </a:effectLst>
              </a:defRPr>
            </a:lvl1pPr>
          </a:lstStyle>
          <a:p>
            <a:pPr>
              <a:defRPr/>
            </a:pPr>
            <a:endParaRPr lang="en-US"/>
          </a:p>
        </p:txBody>
      </p:sp>
      <p:sp>
        <p:nvSpPr>
          <p:cNvPr id="9286"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smtClean="0">
                <a:effectLst>
                  <a:outerShdw blurRad="38100" dist="38100" dir="2700000" algn="tl">
                    <a:srgbClr val="000000"/>
                  </a:outerShdw>
                </a:effectLst>
              </a:defRPr>
            </a:lvl1pPr>
          </a:lstStyle>
          <a:p>
            <a:pPr>
              <a:defRPr/>
            </a:pPr>
            <a:endParaRPr lang="en-US"/>
          </a:p>
        </p:txBody>
      </p:sp>
      <p:sp>
        <p:nvSpPr>
          <p:cNvPr id="9287"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defRPr>
            </a:lvl1pPr>
          </a:lstStyle>
          <a:p>
            <a:pPr>
              <a:defRPr/>
            </a:pPr>
            <a:fld id="{03EE3082-A0A5-40D4-AF8F-D4D03EF46CE6}"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frog-life-cycle.com/1-diagram-frog-anatomy.html"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sz="5400" dirty="0"/>
              <a:t>Frogs</a:t>
            </a:r>
          </a:p>
        </p:txBody>
      </p:sp>
      <p:sp>
        <p:nvSpPr>
          <p:cNvPr id="4" name="Subtitle 3"/>
          <p:cNvSpPr>
            <a:spLocks noGrp="1"/>
          </p:cNvSpPr>
          <p:nvPr>
            <p:ph type="subTitle" sz="quarter"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sz="6000" dirty="0"/>
              <a:t>3.  </a:t>
            </a:r>
            <a:r>
              <a:rPr lang="en-US" sz="6000" dirty="0" err="1"/>
              <a:t>Cutaneous</a:t>
            </a:r>
            <a:r>
              <a:rPr lang="en-US" sz="6000" dirty="0"/>
              <a:t> Respiration</a:t>
            </a:r>
          </a:p>
        </p:txBody>
      </p:sp>
      <p:sp>
        <p:nvSpPr>
          <p:cNvPr id="27651" name="Rectangle 3"/>
          <p:cNvSpPr>
            <a:spLocks noGrp="1" noChangeArrowheads="1"/>
          </p:cNvSpPr>
          <p:nvPr>
            <p:ph type="body" idx="1"/>
          </p:nvPr>
        </p:nvSpPr>
        <p:spPr/>
        <p:txBody>
          <a:bodyPr/>
          <a:lstStyle/>
          <a:p>
            <a:pPr eaLnBrk="1" hangingPunct="1">
              <a:defRPr/>
            </a:pPr>
            <a:r>
              <a:rPr lang="en-US" dirty="0"/>
              <a:t>“Skin breathing”</a:t>
            </a:r>
          </a:p>
          <a:p>
            <a:pPr eaLnBrk="1" hangingPunct="1">
              <a:defRPr/>
            </a:pPr>
            <a:r>
              <a:rPr lang="en-US" dirty="0"/>
              <a:t>Supplement oxygen is taken in by respiring directly through the moist skin</a:t>
            </a:r>
          </a:p>
          <a:p>
            <a:pPr lvl="1" eaLnBrk="1" hangingPunct="1">
              <a:defRPr/>
            </a:pPr>
            <a:r>
              <a:rPr lang="en-US" dirty="0"/>
              <a:t>Important during winter when they burrow into the bottom of mud of ponds (cease all lung breathing)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animEffect transition="in" filter="blinds(horizontal)">
                                      <p:cBhvr>
                                        <p:cTn id="7" dur="500"/>
                                        <p:tgtEl>
                                          <p:spTgt spid="2765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7651">
                                            <p:txEl>
                                              <p:pRg st="2" end="2"/>
                                            </p:txEl>
                                          </p:spTgt>
                                        </p:tgtEl>
                                        <p:attrNameLst>
                                          <p:attrName>style.visibility</p:attrName>
                                        </p:attrNameLst>
                                      </p:cBhvr>
                                      <p:to>
                                        <p:strVal val="visible"/>
                                      </p:to>
                                    </p:set>
                                    <p:animEffect transition="in" filter="blinds(horizontal)">
                                      <p:cBhvr>
                                        <p:cTn id="12" dur="500"/>
                                        <p:tgtEl>
                                          <p:spTgt spid="276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76200"/>
            <a:ext cx="8229600" cy="1139825"/>
          </a:xfrm>
        </p:spPr>
        <p:txBody>
          <a:bodyPr/>
          <a:lstStyle/>
          <a:p>
            <a:pPr eaLnBrk="1" hangingPunct="1">
              <a:defRPr/>
            </a:pPr>
            <a:r>
              <a:rPr lang="en-US" dirty="0"/>
              <a:t>4.  Double-Loop Circulation</a:t>
            </a:r>
          </a:p>
        </p:txBody>
      </p:sp>
      <p:sp>
        <p:nvSpPr>
          <p:cNvPr id="25603" name="Rectangle 3"/>
          <p:cNvSpPr>
            <a:spLocks noGrp="1" noChangeArrowheads="1"/>
          </p:cNvSpPr>
          <p:nvPr>
            <p:ph type="body" idx="1"/>
            <p:extLst>
              <p:ext uri="{D42A27DB-BD31-4B8C-83A1-F6EECF244321}">
                <p14:modId xmlns:p14="http://schemas.microsoft.com/office/powerpoint/2010/main" val="1878378038"/>
              </p:ext>
            </p:extLst>
          </p:nvPr>
        </p:nvSpPr>
        <p:spPr>
          <a:xfrm>
            <a:off x="228600" y="1143000"/>
            <a:ext cx="8686800" cy="4906963"/>
          </a:xfrm>
        </p:spPr>
        <p:txBody>
          <a:bodyPr/>
          <a:lstStyle/>
          <a:p>
            <a:pPr eaLnBrk="1" hangingPunct="1">
              <a:defRPr/>
            </a:pPr>
            <a:r>
              <a:rPr lang="en-US" dirty="0"/>
              <a:t>Two separate loops</a:t>
            </a:r>
          </a:p>
          <a:p>
            <a:pPr lvl="1" eaLnBrk="1" hangingPunct="1">
              <a:defRPr/>
            </a:pPr>
            <a:r>
              <a:rPr lang="en-US" dirty="0"/>
              <a:t>Pulmonary Circulation- carries blood between the heart and lungs </a:t>
            </a:r>
          </a:p>
          <a:p>
            <a:pPr lvl="1" eaLnBrk="1" hangingPunct="1">
              <a:defRPr/>
            </a:pPr>
            <a:r>
              <a:rPr lang="en-US" dirty="0"/>
              <a:t>Systemic Circulation- oxygenated blood to the body &amp; deoxygenated blood back to the heart</a:t>
            </a:r>
            <a:endParaRPr dirty="0"/>
          </a:p>
          <a:p>
            <a:pPr eaLnBrk="1" hangingPunct="1">
              <a:defRPr/>
            </a:pPr>
            <a:r>
              <a:rPr lang="en-US" dirty="0"/>
              <a:t>Advantage: oxygenated blood is pumped to the tissue at a higher pressure &amp; faster rate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animEffect transition="in" filter="blinds(horizontal)">
                                      <p:cBhvr>
                                        <p:cTn id="7" dur="500"/>
                                        <p:tgtEl>
                                          <p:spTgt spid="2560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5603">
                                            <p:txEl>
                                              <p:pRg st="2" end="2"/>
                                            </p:txEl>
                                          </p:spTgt>
                                        </p:tgtEl>
                                        <p:attrNameLst>
                                          <p:attrName>style.visibility</p:attrName>
                                        </p:attrNameLst>
                                      </p:cBhvr>
                                      <p:to>
                                        <p:strVal val="visible"/>
                                      </p:to>
                                    </p:set>
                                    <p:animEffect transition="in" filter="blinds(horizontal)">
                                      <p:cBhvr>
                                        <p:cTn id="12" dur="500"/>
                                        <p:tgtEl>
                                          <p:spTgt spid="2560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5603">
                                            <p:txEl>
                                              <p:pRg st="3" end="3"/>
                                            </p:txEl>
                                          </p:spTgt>
                                        </p:tgtEl>
                                        <p:attrNameLst>
                                          <p:attrName>style.visibility</p:attrName>
                                        </p:attrNameLst>
                                      </p:cBhvr>
                                      <p:to>
                                        <p:strVal val="visible"/>
                                      </p:to>
                                    </p:set>
                                    <p:animEffect transition="in" filter="blinds(horizontal)">
                                      <p:cBhvr>
                                        <p:cTn id="17" dur="500"/>
                                        <p:tgtEl>
                                          <p:spTgt spid="25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dirty="0"/>
              <a:t>5.  Partially Divided Heart</a:t>
            </a:r>
          </a:p>
        </p:txBody>
      </p:sp>
      <p:pic>
        <p:nvPicPr>
          <p:cNvPr id="12292" name="Picture 5" descr="30_3a"/>
          <p:cNvPicPr>
            <a:picLocks noChangeAspect="1" noChangeArrowheads="1"/>
          </p:cNvPicPr>
          <p:nvPr/>
        </p:nvPicPr>
        <p:blipFill>
          <a:blip r:embed="rId3" cstate="print"/>
          <a:srcRect/>
          <a:stretch>
            <a:fillRect/>
          </a:stretch>
        </p:blipFill>
        <p:spPr bwMode="auto">
          <a:xfrm>
            <a:off x="5943600" y="1676400"/>
            <a:ext cx="2681288" cy="4267200"/>
          </a:xfrm>
          <a:prstGeom prst="rect">
            <a:avLst/>
          </a:prstGeom>
          <a:noFill/>
          <a:ln w="9525">
            <a:noFill/>
            <a:miter lim="800000"/>
            <a:headEnd/>
            <a:tailEnd/>
          </a:ln>
        </p:spPr>
      </p:pic>
      <p:sp>
        <p:nvSpPr>
          <p:cNvPr id="12293" name="Text Box 6"/>
          <p:cNvSpPr txBox="1">
            <a:spLocks noChangeArrowheads="1"/>
          </p:cNvSpPr>
          <p:nvPr>
            <p:extLst>
              <p:ext uri="{D42A27DB-BD31-4B8C-83A1-F6EECF244321}">
                <p14:modId xmlns:p14="http://schemas.microsoft.com/office/powerpoint/2010/main" val="2573012290"/>
              </p:ext>
            </p:extLst>
          </p:nvPr>
        </p:nvSpPr>
        <p:spPr bwMode="auto">
          <a:xfrm>
            <a:off x="228600" y="1447800"/>
            <a:ext cx="5638800" cy="3816429"/>
          </a:xfrm>
          <a:prstGeom prst="rect">
            <a:avLst/>
          </a:prstGeom>
          <a:noFill/>
          <a:ln w="9525">
            <a:noFill/>
            <a:miter lim="800000"/>
            <a:headEnd/>
            <a:tailEnd/>
          </a:ln>
        </p:spPr>
        <p:txBody>
          <a:bodyPr anchor="t">
            <a:spAutoFit/>
          </a:bodyPr>
          <a:lstStyle/>
          <a:p>
            <a:pPr marL="342900" indent="-342900">
              <a:spcBef>
                <a:spcPct val="50000"/>
              </a:spcBef>
              <a:buChar char="•"/>
            </a:pPr>
            <a:r>
              <a:rPr lang="en-US" sz="3200" dirty="0">
                <a:cs typeface="Arial"/>
              </a:rPr>
              <a:t>The Atria of the heart is divided into left and right sides</a:t>
            </a:r>
          </a:p>
          <a:p>
            <a:pPr marL="342900" indent="-342900">
              <a:spcBef>
                <a:spcPct val="50000"/>
              </a:spcBef>
              <a:buChar char="•"/>
            </a:pPr>
            <a:r>
              <a:rPr lang="en-US" sz="3200" dirty="0">
                <a:cs typeface="Arial"/>
              </a:rPr>
              <a:t>Ventricle is not divided</a:t>
            </a:r>
          </a:p>
          <a:p>
            <a:pPr marL="800100" lvl="1" indent="-342900">
              <a:spcBef>
                <a:spcPct val="50000"/>
              </a:spcBef>
              <a:buChar char="•"/>
            </a:pPr>
            <a:r>
              <a:rPr lang="en-US" sz="2800" dirty="0">
                <a:cs typeface="Arial"/>
              </a:rPr>
              <a:t>This causes oxygenated and deoxygenated blood to mix inside of the ventricle</a:t>
            </a:r>
          </a:p>
        </p:txBody>
      </p:sp>
      <p:sp>
        <p:nvSpPr>
          <p:cNvPr id="12294" name="Text Box 7"/>
          <p:cNvSpPr txBox="1">
            <a:spLocks noChangeArrowheads="1"/>
          </p:cNvSpPr>
          <p:nvPr>
            <p:extLst>
              <p:ext uri="{D42A27DB-BD31-4B8C-83A1-F6EECF244321}">
                <p14:modId xmlns:p14="http://schemas.microsoft.com/office/powerpoint/2010/main" val="3369584740"/>
              </p:ext>
            </p:extLst>
          </p:nvPr>
        </p:nvSpPr>
        <p:spPr bwMode="auto">
          <a:xfrm>
            <a:off x="4191000" y="6096000"/>
            <a:ext cx="4800600" cy="400110"/>
          </a:xfrm>
          <a:prstGeom prst="rect">
            <a:avLst/>
          </a:prstGeom>
          <a:noFill/>
          <a:ln w="9525">
            <a:noFill/>
            <a:miter lim="800000"/>
            <a:headEnd/>
            <a:tailEnd/>
          </a:ln>
        </p:spPr>
        <p:txBody>
          <a:bodyPr anchor="t">
            <a:spAutoFit/>
          </a:bodyPr>
          <a:lstStyle/>
          <a:p>
            <a:pPr algn="ctr">
              <a:spcBef>
                <a:spcPct val="50000"/>
              </a:spcBef>
            </a:pPr>
            <a:endParaRPr lang="en-US" sz="2000" dirty="0">
              <a:cs typeface="Aria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g anatomy">
            <a:hlinkClick r:id="rId2"/>
          </p:cNvPr>
          <p:cNvPicPr/>
          <p:nvPr/>
        </p:nvPicPr>
        <p:blipFill>
          <a:blip r:embed="rId3" cstate="print"/>
          <a:srcRect/>
          <a:stretch>
            <a:fillRect/>
          </a:stretch>
        </p:blipFill>
        <p:spPr bwMode="auto">
          <a:xfrm>
            <a:off x="1143000" y="304800"/>
            <a:ext cx="7086600" cy="6248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defRPr/>
            </a:pPr>
            <a:r>
              <a:rPr lang="en-US"/>
              <a:t>Excretory System</a:t>
            </a:r>
          </a:p>
        </p:txBody>
      </p:sp>
      <p:sp>
        <p:nvSpPr>
          <p:cNvPr id="13315" name="Content Placeholder 2"/>
          <p:cNvSpPr>
            <a:spLocks noGrp="1"/>
          </p:cNvSpPr>
          <p:nvPr>
            <p:ph idx="1"/>
            <p:extLst>
              <p:ext uri="{D42A27DB-BD31-4B8C-83A1-F6EECF244321}">
                <p14:modId xmlns:p14="http://schemas.microsoft.com/office/powerpoint/2010/main" val="1538010292"/>
              </p:ext>
            </p:extLst>
          </p:nvPr>
        </p:nvSpPr>
        <p:spPr/>
        <p:txBody>
          <a:bodyPr/>
          <a:lstStyle/>
          <a:p>
            <a:pPr eaLnBrk="1" hangingPunct="1">
              <a:defRPr/>
            </a:pPr>
            <a:r>
              <a:rPr lang="en-US" dirty="0"/>
              <a:t>Represented by a pair of kidneys &amp; urinary bladder</a:t>
            </a:r>
          </a:p>
          <a:p>
            <a:pPr eaLnBrk="1" hangingPunct="1">
              <a:defRPr/>
            </a:pPr>
            <a:r>
              <a:rPr lang="en-US" dirty="0"/>
              <a:t>Kidneys-organs that filter blood, remove urea and convert it into urine</a:t>
            </a:r>
          </a:p>
          <a:p>
            <a:pPr eaLnBrk="1" hangingPunct="1">
              <a:defRPr/>
            </a:pPr>
            <a:r>
              <a:rPr lang="en-US" dirty="0"/>
              <a:t>Urine is collected through ureters and stored in the bladder until excreted</a:t>
            </a:r>
          </a:p>
        </p:txBody>
      </p:sp>
      <p:sp>
        <p:nvSpPr>
          <p:cNvPr id="4" name="Slide Number Placeholder 3"/>
          <p:cNvSpPr>
            <a:spLocks noGrp="1"/>
          </p:cNvSpPr>
          <p:nvPr>
            <p:ph type="sldNum" sz="quarter" idx="12"/>
          </p:nvPr>
        </p:nvSpPr>
        <p:spPr/>
        <p:txBody>
          <a:bodyPr/>
          <a:lstStyle/>
          <a:p>
            <a:pPr>
              <a:defRPr/>
            </a:pPr>
            <a:fld id="{A03B427D-B5F8-4F39-B178-3AA0B5AE6E0B}" type="slidenum">
              <a:rPr lang="en-US"/>
              <a:pPr>
                <a:defRPr/>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Effect transition="in" filter="blinds(horizontal)">
                                      <p:cBhvr>
                                        <p:cTn id="7" dur="500"/>
                                        <p:tgtEl>
                                          <p:spTgt spid="133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315">
                                            <p:txEl>
                                              <p:pRg st="2" end="2"/>
                                            </p:txEl>
                                          </p:spTgt>
                                        </p:tgtEl>
                                        <p:attrNameLst>
                                          <p:attrName>style.visibility</p:attrName>
                                        </p:attrNameLst>
                                      </p:cBhvr>
                                      <p:to>
                                        <p:strVal val="visible"/>
                                      </p:to>
                                    </p:set>
                                    <p:animEffect transition="in" filter="blinds(horizontal)">
                                      <p:cBhvr>
                                        <p:cTn id="12" dur="5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Digestive System</a:t>
            </a:r>
          </a:p>
        </p:txBody>
      </p:sp>
      <p:sp>
        <p:nvSpPr>
          <p:cNvPr id="8" name="TextBox 7"/>
          <p:cNvSpPr txBox="1"/>
          <p:nvPr/>
        </p:nvSpPr>
        <p:spPr>
          <a:xfrm>
            <a:off x="1867272" y="1600200"/>
            <a:ext cx="2441694" cy="646331"/>
          </a:xfrm>
          <a:prstGeom prst="rect">
            <a:avLst/>
          </a:prstGeom>
          <a:noFill/>
        </p:spPr>
        <p:txBody>
          <a:bodyPr wrap="none" rtlCol="0">
            <a:spAutoFit/>
          </a:bodyPr>
          <a:lstStyle/>
          <a:p>
            <a:pPr algn="ctr"/>
            <a:r>
              <a:rPr lang="en-US" sz="3600" dirty="0"/>
              <a:t>esophagus</a:t>
            </a:r>
          </a:p>
        </p:txBody>
      </p:sp>
      <p:sp>
        <p:nvSpPr>
          <p:cNvPr id="9" name="TextBox 8"/>
          <p:cNvSpPr txBox="1"/>
          <p:nvPr/>
        </p:nvSpPr>
        <p:spPr>
          <a:xfrm>
            <a:off x="2224538" y="2590800"/>
            <a:ext cx="1928734" cy="646331"/>
          </a:xfrm>
          <a:prstGeom prst="rect">
            <a:avLst/>
          </a:prstGeom>
          <a:noFill/>
        </p:spPr>
        <p:txBody>
          <a:bodyPr wrap="none" rtlCol="0">
            <a:spAutoFit/>
          </a:bodyPr>
          <a:lstStyle/>
          <a:p>
            <a:pPr algn="ctr"/>
            <a:r>
              <a:rPr lang="en-US" sz="3600" dirty="0"/>
              <a:t>stomach</a:t>
            </a:r>
          </a:p>
        </p:txBody>
      </p:sp>
      <p:sp>
        <p:nvSpPr>
          <p:cNvPr id="10" name="TextBox 9"/>
          <p:cNvSpPr txBox="1"/>
          <p:nvPr/>
        </p:nvSpPr>
        <p:spPr>
          <a:xfrm>
            <a:off x="5186237" y="2971800"/>
            <a:ext cx="3873176" cy="584775"/>
          </a:xfrm>
          <a:prstGeom prst="rect">
            <a:avLst/>
          </a:prstGeom>
          <a:noFill/>
        </p:spPr>
        <p:txBody>
          <a:bodyPr wrap="none" rtlCol="0">
            <a:spAutoFit/>
          </a:bodyPr>
          <a:lstStyle/>
          <a:p>
            <a:pPr algn="ctr"/>
            <a:r>
              <a:rPr lang="en-US" sz="3200" dirty="0"/>
              <a:t>Liver- produces bile </a:t>
            </a:r>
          </a:p>
        </p:txBody>
      </p:sp>
      <p:sp>
        <p:nvSpPr>
          <p:cNvPr id="11" name="TextBox 10"/>
          <p:cNvSpPr txBox="1"/>
          <p:nvPr/>
        </p:nvSpPr>
        <p:spPr>
          <a:xfrm>
            <a:off x="5994037" y="3886200"/>
            <a:ext cx="2188420" cy="584775"/>
          </a:xfrm>
          <a:prstGeom prst="rect">
            <a:avLst/>
          </a:prstGeom>
          <a:noFill/>
        </p:spPr>
        <p:txBody>
          <a:bodyPr wrap="none" rtlCol="0">
            <a:spAutoFit/>
          </a:bodyPr>
          <a:lstStyle/>
          <a:p>
            <a:pPr algn="ctr"/>
            <a:r>
              <a:rPr lang="en-US" sz="3200" dirty="0"/>
              <a:t>gallbladder</a:t>
            </a:r>
          </a:p>
        </p:txBody>
      </p:sp>
      <p:sp>
        <p:nvSpPr>
          <p:cNvPr id="12" name="TextBox 11"/>
          <p:cNvSpPr txBox="1"/>
          <p:nvPr/>
        </p:nvSpPr>
        <p:spPr>
          <a:xfrm>
            <a:off x="1562472" y="3429000"/>
            <a:ext cx="3185488" cy="646331"/>
          </a:xfrm>
          <a:prstGeom prst="rect">
            <a:avLst/>
          </a:prstGeom>
          <a:noFill/>
        </p:spPr>
        <p:txBody>
          <a:bodyPr wrap="none" rtlCol="0">
            <a:spAutoFit/>
          </a:bodyPr>
          <a:lstStyle/>
          <a:p>
            <a:pPr algn="ctr"/>
            <a:r>
              <a:rPr lang="en-US" sz="3600" dirty="0"/>
              <a:t>Small intestine</a:t>
            </a:r>
          </a:p>
        </p:txBody>
      </p:sp>
      <p:sp>
        <p:nvSpPr>
          <p:cNvPr id="13" name="TextBox 12"/>
          <p:cNvSpPr txBox="1"/>
          <p:nvPr/>
        </p:nvSpPr>
        <p:spPr>
          <a:xfrm>
            <a:off x="1551736" y="4419600"/>
            <a:ext cx="3211136" cy="646331"/>
          </a:xfrm>
          <a:prstGeom prst="rect">
            <a:avLst/>
          </a:prstGeom>
          <a:noFill/>
        </p:spPr>
        <p:txBody>
          <a:bodyPr wrap="none" rtlCol="0">
            <a:spAutoFit/>
          </a:bodyPr>
          <a:lstStyle/>
          <a:p>
            <a:pPr algn="ctr"/>
            <a:r>
              <a:rPr lang="en-US" sz="3600" dirty="0"/>
              <a:t>Large intestine</a:t>
            </a:r>
          </a:p>
        </p:txBody>
      </p:sp>
      <p:sp>
        <p:nvSpPr>
          <p:cNvPr id="14" name="TextBox 13"/>
          <p:cNvSpPr txBox="1"/>
          <p:nvPr/>
        </p:nvSpPr>
        <p:spPr>
          <a:xfrm>
            <a:off x="914400" y="5410200"/>
            <a:ext cx="4493539" cy="646331"/>
          </a:xfrm>
          <a:prstGeom prst="rect">
            <a:avLst/>
          </a:prstGeom>
          <a:noFill/>
        </p:spPr>
        <p:txBody>
          <a:bodyPr wrap="none" rtlCol="0">
            <a:spAutoFit/>
          </a:bodyPr>
          <a:lstStyle/>
          <a:p>
            <a:pPr algn="ctr"/>
            <a:r>
              <a:rPr lang="en-US" sz="3600" dirty="0" err="1"/>
              <a:t>Cloaca</a:t>
            </a:r>
            <a:r>
              <a:rPr lang="en-US" sz="3600" dirty="0"/>
              <a:t>- stores waste</a:t>
            </a:r>
          </a:p>
        </p:txBody>
      </p:sp>
      <p:cxnSp>
        <p:nvCxnSpPr>
          <p:cNvPr id="16" name="Straight Arrow Connector 15"/>
          <p:cNvCxnSpPr/>
          <p:nvPr/>
        </p:nvCxnSpPr>
        <p:spPr bwMode="auto">
          <a:xfrm rot="5400000">
            <a:off x="2895972" y="2476500"/>
            <a:ext cx="381000" cy="1588"/>
          </a:xfrm>
          <a:prstGeom prst="straightConnector1">
            <a:avLst/>
          </a:prstGeom>
          <a:solidFill>
            <a:schemeClr val="accent1"/>
          </a:solidFill>
          <a:ln w="57150" cap="flat" cmpd="sng" algn="ctr">
            <a:solidFill>
              <a:srgbClr val="C00000"/>
            </a:solidFill>
            <a:prstDash val="solid"/>
            <a:round/>
            <a:headEnd type="none" w="med" len="med"/>
            <a:tailEnd type="arrow"/>
          </a:ln>
          <a:effectLst/>
        </p:spPr>
      </p:cxnSp>
      <p:cxnSp>
        <p:nvCxnSpPr>
          <p:cNvPr id="17" name="Straight Arrow Connector 16"/>
          <p:cNvCxnSpPr/>
          <p:nvPr/>
        </p:nvCxnSpPr>
        <p:spPr bwMode="auto">
          <a:xfrm rot="5400000">
            <a:off x="2895178" y="3313906"/>
            <a:ext cx="381000" cy="1588"/>
          </a:xfrm>
          <a:prstGeom prst="straightConnector1">
            <a:avLst/>
          </a:prstGeom>
          <a:solidFill>
            <a:schemeClr val="accent1"/>
          </a:solidFill>
          <a:ln w="57150" cap="flat" cmpd="sng" algn="ctr">
            <a:solidFill>
              <a:srgbClr val="C00000"/>
            </a:solidFill>
            <a:prstDash val="solid"/>
            <a:round/>
            <a:headEnd type="none" w="med" len="med"/>
            <a:tailEnd type="arrow"/>
          </a:ln>
          <a:effectLst/>
        </p:spPr>
      </p:cxnSp>
      <p:cxnSp>
        <p:nvCxnSpPr>
          <p:cNvPr id="18" name="Straight Arrow Connector 17"/>
          <p:cNvCxnSpPr/>
          <p:nvPr/>
        </p:nvCxnSpPr>
        <p:spPr bwMode="auto">
          <a:xfrm rot="5400000">
            <a:off x="2896766" y="4228306"/>
            <a:ext cx="381000" cy="1588"/>
          </a:xfrm>
          <a:prstGeom prst="straightConnector1">
            <a:avLst/>
          </a:prstGeom>
          <a:solidFill>
            <a:schemeClr val="accent1"/>
          </a:solidFill>
          <a:ln w="57150" cap="flat" cmpd="sng" algn="ctr">
            <a:solidFill>
              <a:srgbClr val="C00000"/>
            </a:solidFill>
            <a:prstDash val="solid"/>
            <a:round/>
            <a:headEnd type="none" w="med" len="med"/>
            <a:tailEnd type="arrow"/>
          </a:ln>
          <a:effectLst/>
        </p:spPr>
      </p:cxnSp>
      <p:cxnSp>
        <p:nvCxnSpPr>
          <p:cNvPr id="19" name="Straight Arrow Connector 18"/>
          <p:cNvCxnSpPr/>
          <p:nvPr/>
        </p:nvCxnSpPr>
        <p:spPr bwMode="auto">
          <a:xfrm rot="5400000">
            <a:off x="2896766" y="5218906"/>
            <a:ext cx="381000" cy="1588"/>
          </a:xfrm>
          <a:prstGeom prst="straightConnector1">
            <a:avLst/>
          </a:prstGeom>
          <a:solidFill>
            <a:schemeClr val="accent1"/>
          </a:solidFill>
          <a:ln w="57150" cap="flat" cmpd="sng" algn="ctr">
            <a:solidFill>
              <a:srgbClr val="C00000"/>
            </a:solidFill>
            <a:prstDash val="solid"/>
            <a:round/>
            <a:headEnd type="none" w="med" len="med"/>
            <a:tailEnd type="arrow"/>
          </a:ln>
          <a:effectLst/>
        </p:spPr>
      </p:cxnSp>
      <p:cxnSp>
        <p:nvCxnSpPr>
          <p:cNvPr id="20" name="Straight Arrow Connector 19"/>
          <p:cNvCxnSpPr/>
          <p:nvPr/>
        </p:nvCxnSpPr>
        <p:spPr bwMode="auto">
          <a:xfrm rot="5400000">
            <a:off x="6819106" y="3694906"/>
            <a:ext cx="381000" cy="1588"/>
          </a:xfrm>
          <a:prstGeom prst="straightConnector1">
            <a:avLst/>
          </a:prstGeom>
          <a:solidFill>
            <a:schemeClr val="accent1"/>
          </a:solidFill>
          <a:ln w="57150" cap="flat" cmpd="sng" algn="ctr">
            <a:solidFill>
              <a:srgbClr val="C00000"/>
            </a:solidFill>
            <a:prstDash val="solid"/>
            <a:round/>
            <a:headEnd type="none" w="med" len="med"/>
            <a:tailEnd type="arrow"/>
          </a:ln>
          <a:effectLst/>
        </p:spPr>
      </p:cxnSp>
      <p:sp>
        <p:nvSpPr>
          <p:cNvPr id="21" name="TextBox 20"/>
          <p:cNvSpPr txBox="1"/>
          <p:nvPr/>
        </p:nvSpPr>
        <p:spPr>
          <a:xfrm>
            <a:off x="4800600" y="2667000"/>
            <a:ext cx="559769" cy="1446550"/>
          </a:xfrm>
          <a:prstGeom prst="rect">
            <a:avLst/>
          </a:prstGeom>
          <a:noFill/>
        </p:spPr>
        <p:txBody>
          <a:bodyPr wrap="none" rtlCol="0">
            <a:spAutoFit/>
          </a:bodyPr>
          <a:lstStyle/>
          <a:p>
            <a:r>
              <a:rPr lang="en-US" sz="8800" dirty="0"/>
              <a:t>(</a:t>
            </a:r>
          </a:p>
        </p:txBody>
      </p:sp>
      <p:sp>
        <p:nvSpPr>
          <p:cNvPr id="23" name="TextBox 22"/>
          <p:cNvSpPr txBox="1"/>
          <p:nvPr/>
        </p:nvSpPr>
        <p:spPr>
          <a:xfrm rot="10800000">
            <a:off x="8660431" y="2895600"/>
            <a:ext cx="559769" cy="1446550"/>
          </a:xfrm>
          <a:prstGeom prst="rect">
            <a:avLst/>
          </a:prstGeom>
          <a:noFill/>
        </p:spPr>
        <p:txBody>
          <a:bodyPr wrap="none" rtlCol="0">
            <a:spAutoFit/>
          </a:bodyPr>
          <a:lstStyle/>
          <a:p>
            <a:r>
              <a:rPr lang="en-US" sz="8800" dirty="0"/>
              <a:t>(</a:t>
            </a:r>
          </a:p>
        </p:txBody>
      </p:sp>
      <p:cxnSp>
        <p:nvCxnSpPr>
          <p:cNvPr id="24" name="Straight Arrow Connector 23"/>
          <p:cNvCxnSpPr/>
          <p:nvPr/>
        </p:nvCxnSpPr>
        <p:spPr bwMode="auto">
          <a:xfrm rot="10800000">
            <a:off x="4419600" y="4038600"/>
            <a:ext cx="1677988" cy="533400"/>
          </a:xfrm>
          <a:prstGeom prst="straightConnector1">
            <a:avLst/>
          </a:prstGeom>
          <a:solidFill>
            <a:schemeClr val="accent1"/>
          </a:solidFill>
          <a:ln w="57150" cap="flat" cmpd="sng" algn="ctr">
            <a:solidFill>
              <a:srgbClr val="C00000"/>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defRPr/>
            </a:pPr>
            <a:r>
              <a:rPr lang="en-US" dirty="0"/>
              <a:t>Skeletal System Diagram</a:t>
            </a:r>
          </a:p>
        </p:txBody>
      </p:sp>
      <p:sp>
        <p:nvSpPr>
          <p:cNvPr id="4" name="Slide Number Placeholder 3"/>
          <p:cNvSpPr>
            <a:spLocks noGrp="1"/>
          </p:cNvSpPr>
          <p:nvPr>
            <p:ph type="sldNum" sz="quarter" idx="12"/>
          </p:nvPr>
        </p:nvSpPr>
        <p:spPr/>
        <p:txBody>
          <a:bodyPr/>
          <a:lstStyle/>
          <a:p>
            <a:pPr>
              <a:defRPr/>
            </a:pPr>
            <a:fld id="{5CCA4CA6-6770-4945-9AA0-6BB5E372B592}" type="slidenum">
              <a:rPr lang="en-US"/>
              <a:pPr>
                <a:defRPr/>
              </a:pPr>
              <a:t>16</a:t>
            </a:fld>
            <a:endParaRPr lang="en-US"/>
          </a:p>
        </p:txBody>
      </p:sp>
      <p:pic>
        <p:nvPicPr>
          <p:cNvPr id="15364" name="Content Placeholder 4" descr="frogsk.jpg"/>
          <p:cNvPicPr>
            <a:picLocks noGrp="1" noChangeAspect="1"/>
          </p:cNvPicPr>
          <p:nvPr>
            <p:ph idx="1"/>
          </p:nvPr>
        </p:nvPicPr>
        <p:blipFill>
          <a:blip r:embed="rId2" cstate="print"/>
          <a:srcRect/>
          <a:stretch>
            <a:fillRect/>
          </a:stretch>
        </p:blipFill>
        <p:spPr>
          <a:xfrm>
            <a:off x="1371600" y="2352675"/>
            <a:ext cx="6592888" cy="4283075"/>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0"/>
            <a:ext cx="8229600" cy="1139825"/>
          </a:xfrm>
        </p:spPr>
        <p:txBody>
          <a:bodyPr/>
          <a:lstStyle/>
          <a:p>
            <a:pPr eaLnBrk="1" hangingPunct="1">
              <a:defRPr/>
            </a:pPr>
            <a:r>
              <a:rPr lang="en-US" dirty="0"/>
              <a:t>Reproduction</a:t>
            </a:r>
          </a:p>
        </p:txBody>
      </p:sp>
      <p:sp>
        <p:nvSpPr>
          <p:cNvPr id="29699" name="Rectangle 3"/>
          <p:cNvSpPr>
            <a:spLocks noGrp="1" noChangeArrowheads="1"/>
          </p:cNvSpPr>
          <p:nvPr>
            <p:ph type="body" idx="1"/>
          </p:nvPr>
        </p:nvSpPr>
        <p:spPr>
          <a:xfrm>
            <a:off x="457200" y="914400"/>
            <a:ext cx="8229600" cy="4525963"/>
          </a:xfrm>
        </p:spPr>
        <p:txBody>
          <a:bodyPr/>
          <a:lstStyle/>
          <a:p>
            <a:pPr eaLnBrk="1" hangingPunct="1">
              <a:defRPr/>
            </a:pPr>
            <a:r>
              <a:rPr lang="en-US" sz="2800" dirty="0"/>
              <a:t>Depends on presence of water and land to complete life cycle</a:t>
            </a:r>
          </a:p>
          <a:p>
            <a:pPr eaLnBrk="1" hangingPunct="1">
              <a:defRPr/>
            </a:pPr>
            <a:r>
              <a:rPr lang="en-US" sz="2800" dirty="0"/>
              <a:t>Female releases eggs into water and a male’s sperm fertilize them externally</a:t>
            </a:r>
          </a:p>
          <a:p>
            <a:pPr eaLnBrk="1" hangingPunct="1">
              <a:defRPr/>
            </a:pPr>
            <a:r>
              <a:rPr lang="en-US" sz="2800" dirty="0"/>
              <a:t>Few days and fertilized eggs hatch into tadpoles</a:t>
            </a:r>
          </a:p>
          <a:p>
            <a:pPr eaLnBrk="1" hangingPunct="1">
              <a:defRPr/>
            </a:pPr>
            <a:r>
              <a:rPr lang="en-US" sz="2800" dirty="0"/>
              <a:t>Dramatic physical change = metamorphosis</a:t>
            </a:r>
          </a:p>
        </p:txBody>
      </p:sp>
      <p:pic>
        <p:nvPicPr>
          <p:cNvPr id="1026" name="Picture 2"/>
          <p:cNvPicPr>
            <a:picLocks noChangeAspect="1" noChangeArrowheads="1"/>
          </p:cNvPicPr>
          <p:nvPr/>
        </p:nvPicPr>
        <p:blipFill>
          <a:blip r:embed="rId2" cstate="print"/>
          <a:srcRect/>
          <a:stretch>
            <a:fillRect/>
          </a:stretch>
        </p:blipFill>
        <p:spPr bwMode="auto">
          <a:xfrm>
            <a:off x="3048000" y="4638820"/>
            <a:ext cx="3124200" cy="171594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447800" y="262936"/>
            <a:ext cx="6324600" cy="640935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Vertebrates</a:t>
            </a:r>
          </a:p>
        </p:txBody>
      </p:sp>
      <p:sp>
        <p:nvSpPr>
          <p:cNvPr id="3" name="Content Placeholder 2"/>
          <p:cNvSpPr>
            <a:spLocks noGrp="1"/>
          </p:cNvSpPr>
          <p:nvPr>
            <p:ph idx="1"/>
          </p:nvPr>
        </p:nvSpPr>
        <p:spPr>
          <a:xfrm>
            <a:off x="304800" y="1143000"/>
            <a:ext cx="8839200" cy="4525963"/>
          </a:xfrm>
        </p:spPr>
        <p:txBody>
          <a:bodyPr/>
          <a:lstStyle/>
          <a:p>
            <a:r>
              <a:rPr lang="en-US" sz="3000" dirty="0"/>
              <a:t>Have a backbone</a:t>
            </a:r>
          </a:p>
          <a:p>
            <a:pPr lvl="1"/>
            <a:r>
              <a:rPr lang="en-US" dirty="0"/>
              <a:t>Include:  fishes, reptiles, amphibians, birds and mammals</a:t>
            </a:r>
          </a:p>
          <a:p>
            <a:r>
              <a:rPr lang="en-US" sz="3000" dirty="0"/>
              <a:t>Integument</a:t>
            </a:r>
            <a:r>
              <a:rPr lang="en-US" sz="3000" dirty="0">
                <a:sym typeface="Wingdings" pitchFamily="2" charset="2"/>
              </a:rPr>
              <a:t> makes hair, scales, or feathers</a:t>
            </a:r>
          </a:p>
          <a:p>
            <a:r>
              <a:rPr lang="en-US" sz="3000" dirty="0"/>
              <a:t>Bony or cartilaginous endoskeleton</a:t>
            </a:r>
          </a:p>
          <a:p>
            <a:r>
              <a:rPr lang="en-US" sz="3000" dirty="0"/>
              <a:t>Movement by muscle attachment</a:t>
            </a:r>
          </a:p>
          <a:p>
            <a:r>
              <a:rPr lang="en-US" sz="3000" dirty="0"/>
              <a:t>Closed circulatory system</a:t>
            </a:r>
          </a:p>
          <a:p>
            <a:r>
              <a:rPr lang="en-US" sz="3000" dirty="0"/>
              <a:t>Two sexes (most)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redeye"/>
          <p:cNvPicPr>
            <a:picLocks noChangeAspect="1" noChangeArrowheads="1"/>
          </p:cNvPicPr>
          <p:nvPr/>
        </p:nvPicPr>
        <p:blipFill>
          <a:blip r:embed="rId2" cstate="print"/>
          <a:srcRect/>
          <a:stretch>
            <a:fillRect/>
          </a:stretch>
        </p:blipFill>
        <p:spPr bwMode="auto">
          <a:xfrm>
            <a:off x="304800" y="1066800"/>
            <a:ext cx="2895600" cy="2298700"/>
          </a:xfrm>
          <a:prstGeom prst="rect">
            <a:avLst/>
          </a:prstGeom>
          <a:noFill/>
          <a:ln w="9525">
            <a:noFill/>
            <a:miter lim="800000"/>
            <a:headEnd/>
            <a:tailEnd/>
          </a:ln>
        </p:spPr>
      </p:pic>
      <p:pic>
        <p:nvPicPr>
          <p:cNvPr id="3075" name="Picture 2" descr="fbtoad"/>
          <p:cNvPicPr>
            <a:picLocks noChangeAspect="1" noChangeArrowheads="1"/>
          </p:cNvPicPr>
          <p:nvPr/>
        </p:nvPicPr>
        <p:blipFill>
          <a:blip r:embed="rId3" cstate="print"/>
          <a:srcRect/>
          <a:stretch>
            <a:fillRect/>
          </a:stretch>
        </p:blipFill>
        <p:spPr bwMode="auto">
          <a:xfrm>
            <a:off x="5791200" y="4191000"/>
            <a:ext cx="2438400" cy="2312988"/>
          </a:xfrm>
          <a:prstGeom prst="rect">
            <a:avLst/>
          </a:prstGeom>
          <a:noFill/>
          <a:ln w="9525">
            <a:noFill/>
            <a:miter lim="800000"/>
            <a:headEnd/>
            <a:tailEnd/>
          </a:ln>
        </p:spPr>
      </p:pic>
      <p:pic>
        <p:nvPicPr>
          <p:cNvPr id="3076" name="Picture 3" descr="Whites"/>
          <p:cNvPicPr>
            <a:picLocks noChangeAspect="1" noChangeArrowheads="1"/>
          </p:cNvPicPr>
          <p:nvPr/>
        </p:nvPicPr>
        <p:blipFill>
          <a:blip r:embed="rId4" cstate="print"/>
          <a:srcRect/>
          <a:stretch>
            <a:fillRect/>
          </a:stretch>
        </p:blipFill>
        <p:spPr bwMode="auto">
          <a:xfrm>
            <a:off x="2971800" y="2438400"/>
            <a:ext cx="3048000" cy="2259013"/>
          </a:xfrm>
          <a:prstGeom prst="rect">
            <a:avLst/>
          </a:prstGeom>
          <a:noFill/>
          <a:ln w="9525">
            <a:noFill/>
            <a:miter lim="800000"/>
            <a:headEnd/>
            <a:tailEnd/>
          </a:ln>
        </p:spPr>
      </p:pic>
      <p:pic>
        <p:nvPicPr>
          <p:cNvPr id="3077" name="Picture 4" descr="bluedart"/>
          <p:cNvPicPr>
            <a:picLocks noChangeAspect="1" noChangeArrowheads="1"/>
          </p:cNvPicPr>
          <p:nvPr/>
        </p:nvPicPr>
        <p:blipFill>
          <a:blip r:embed="rId5" cstate="print"/>
          <a:srcRect/>
          <a:stretch>
            <a:fillRect/>
          </a:stretch>
        </p:blipFill>
        <p:spPr bwMode="auto">
          <a:xfrm>
            <a:off x="5867400" y="1143000"/>
            <a:ext cx="2819400" cy="2238375"/>
          </a:xfrm>
          <a:prstGeom prst="rect">
            <a:avLst/>
          </a:prstGeom>
          <a:noFill/>
          <a:ln w="9525">
            <a:noFill/>
            <a:miter lim="800000"/>
            <a:headEnd/>
            <a:tailEnd/>
          </a:ln>
        </p:spPr>
      </p:pic>
      <p:pic>
        <p:nvPicPr>
          <p:cNvPr id="3078" name="Picture 6" descr="coqui"/>
          <p:cNvPicPr>
            <a:picLocks noChangeAspect="1" noChangeArrowheads="1"/>
          </p:cNvPicPr>
          <p:nvPr/>
        </p:nvPicPr>
        <p:blipFill>
          <a:blip r:embed="rId6" cstate="print"/>
          <a:srcRect/>
          <a:stretch>
            <a:fillRect/>
          </a:stretch>
        </p:blipFill>
        <p:spPr bwMode="auto">
          <a:xfrm>
            <a:off x="3429000" y="304800"/>
            <a:ext cx="2133600" cy="1841500"/>
          </a:xfrm>
          <a:prstGeom prst="rect">
            <a:avLst/>
          </a:prstGeom>
          <a:noFill/>
          <a:ln w="9525">
            <a:noFill/>
            <a:miter lim="800000"/>
            <a:headEnd/>
            <a:tailEnd/>
          </a:ln>
        </p:spPr>
      </p:pic>
      <p:pic>
        <p:nvPicPr>
          <p:cNvPr id="3079" name="Picture 7" descr="horned"/>
          <p:cNvPicPr>
            <a:picLocks noChangeAspect="1" noChangeArrowheads="1"/>
          </p:cNvPicPr>
          <p:nvPr/>
        </p:nvPicPr>
        <p:blipFill>
          <a:blip r:embed="rId7" cstate="print"/>
          <a:srcRect/>
          <a:stretch>
            <a:fillRect/>
          </a:stretch>
        </p:blipFill>
        <p:spPr bwMode="auto">
          <a:xfrm>
            <a:off x="304800" y="4191000"/>
            <a:ext cx="3200400" cy="2239963"/>
          </a:xfrm>
          <a:prstGeom prst="rect">
            <a:avLst/>
          </a:prstGeom>
          <a:noFill/>
          <a:ln w="9525">
            <a:noFill/>
            <a:miter lim="800000"/>
            <a:headEnd/>
            <a:tailEnd/>
          </a:ln>
        </p:spPr>
      </p:pic>
      <p:sp>
        <p:nvSpPr>
          <p:cNvPr id="3080" name="Text Box 8"/>
          <p:cNvSpPr txBox="1">
            <a:spLocks noChangeArrowheads="1"/>
          </p:cNvSpPr>
          <p:nvPr/>
        </p:nvSpPr>
        <p:spPr bwMode="auto">
          <a:xfrm>
            <a:off x="3505200" y="4953000"/>
            <a:ext cx="2133600" cy="641350"/>
          </a:xfrm>
          <a:prstGeom prst="rect">
            <a:avLst/>
          </a:prstGeom>
          <a:noFill/>
          <a:ln w="9525">
            <a:noFill/>
            <a:miter lim="800000"/>
            <a:headEnd/>
            <a:tailEnd/>
          </a:ln>
        </p:spPr>
        <p:txBody>
          <a:bodyPr>
            <a:spAutoFit/>
          </a:bodyPr>
          <a:lstStyle/>
          <a:p>
            <a:pPr>
              <a:spcBef>
                <a:spcPct val="50000"/>
              </a:spcBef>
            </a:pPr>
            <a:r>
              <a:rPr lang="en-US" sz="3600" b="1"/>
              <a:t>Anurans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US" sz="8000" dirty="0">
                <a:effectLst/>
              </a:rPr>
              <a:t>Anurans</a:t>
            </a:r>
          </a:p>
        </p:txBody>
      </p:sp>
      <p:sp>
        <p:nvSpPr>
          <p:cNvPr id="3075" name="Rectangle 3"/>
          <p:cNvSpPr>
            <a:spLocks noGrp="1" noChangeArrowheads="1"/>
          </p:cNvSpPr>
          <p:nvPr>
            <p:ph type="body" idx="1"/>
          </p:nvPr>
        </p:nvSpPr>
        <p:spPr>
          <a:xfrm>
            <a:off x="457200" y="1219200"/>
            <a:ext cx="8229600" cy="4525963"/>
          </a:xfrm>
        </p:spPr>
        <p:txBody>
          <a:bodyPr/>
          <a:lstStyle/>
          <a:p>
            <a:pPr eaLnBrk="1" hangingPunct="1">
              <a:defRPr/>
            </a:pPr>
            <a:r>
              <a:rPr lang="en-US" b="1" dirty="0"/>
              <a:t>Kingdom:  </a:t>
            </a:r>
            <a:r>
              <a:rPr lang="en-US" b="1" dirty="0" err="1"/>
              <a:t>Animalia</a:t>
            </a:r>
            <a:endParaRPr lang="en-US" b="1" dirty="0"/>
          </a:p>
          <a:p>
            <a:pPr eaLnBrk="1" hangingPunct="1">
              <a:buFont typeface="Wingdings" pitchFamily="2" charset="2"/>
              <a:buNone/>
              <a:defRPr/>
            </a:pPr>
            <a:endParaRPr lang="en-US" b="1" dirty="0"/>
          </a:p>
          <a:p>
            <a:pPr eaLnBrk="1" hangingPunct="1">
              <a:defRPr/>
            </a:pPr>
            <a:r>
              <a:rPr lang="en-US" b="1" dirty="0"/>
              <a:t>Phylum:  </a:t>
            </a:r>
            <a:r>
              <a:rPr lang="en-US" b="1" dirty="0" err="1"/>
              <a:t>Chordata</a:t>
            </a:r>
            <a:r>
              <a:rPr lang="en-US" b="1" dirty="0"/>
              <a:t> (has a backbone)</a:t>
            </a:r>
          </a:p>
          <a:p>
            <a:pPr eaLnBrk="1" hangingPunct="1">
              <a:defRPr/>
            </a:pPr>
            <a:endParaRPr lang="en-US" b="1" dirty="0"/>
          </a:p>
          <a:p>
            <a:pPr eaLnBrk="1" hangingPunct="1">
              <a:defRPr/>
            </a:pPr>
            <a:r>
              <a:rPr lang="en-US" b="1" dirty="0"/>
              <a:t>Class:  </a:t>
            </a:r>
            <a:r>
              <a:rPr lang="en-US" b="1" dirty="0" err="1"/>
              <a:t>Amphibia</a:t>
            </a:r>
            <a:endParaRPr lang="en-US" b="1" dirty="0"/>
          </a:p>
          <a:p>
            <a:pPr eaLnBrk="1" hangingPunct="1">
              <a:buFont typeface="Wingdings" pitchFamily="2" charset="2"/>
              <a:buNone/>
              <a:defRPr/>
            </a:pPr>
            <a:endParaRPr lang="en-US" b="1" dirty="0"/>
          </a:p>
          <a:p>
            <a:pPr eaLnBrk="1" hangingPunct="1">
              <a:defRPr/>
            </a:pPr>
            <a:r>
              <a:rPr lang="en-US" b="1" dirty="0"/>
              <a:t>Order:  </a:t>
            </a:r>
            <a:r>
              <a:rPr lang="en-US" b="1" dirty="0" err="1"/>
              <a:t>Anura</a:t>
            </a:r>
            <a:r>
              <a:rPr lang="en-US" b="1" dirty="0"/>
              <a:t> “Without a tail”</a:t>
            </a:r>
          </a:p>
          <a:p>
            <a:pPr eaLnBrk="1" hangingPunct="1">
              <a:buFont typeface="Wingdings" pitchFamily="2" charset="2"/>
              <a:buNone/>
              <a:defRPr/>
            </a:pPr>
            <a:endParaRPr lang="en-US" b="1" dirty="0"/>
          </a:p>
          <a:p>
            <a:pPr eaLnBrk="1" hangingPunct="1">
              <a:defRPr/>
            </a:pPr>
            <a:r>
              <a:rPr lang="en-US" b="1" dirty="0"/>
              <a:t>Frogs, </a:t>
            </a:r>
            <a:r>
              <a:rPr lang="en-US" b="1" dirty="0" smtClean="0"/>
              <a:t>toads</a:t>
            </a:r>
            <a:endParaRPr lang="en-US" b="1" dirty="0"/>
          </a:p>
          <a:p>
            <a:pPr eaLnBrk="1" hangingPunct="1">
              <a:buFont typeface="Wingdings" pitchFamily="2" charset="2"/>
              <a:buNone/>
              <a:defRPr/>
            </a:pPr>
            <a:endParaRPr lang="en-US" b="1" dirty="0"/>
          </a:p>
          <a:p>
            <a:pPr eaLnBrk="1" hangingPunct="1">
              <a:buFont typeface="Wingdings" pitchFamily="2" charset="2"/>
              <a:buNone/>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143000"/>
          </a:xfrm>
        </p:spPr>
        <p:txBody>
          <a:bodyPr/>
          <a:lstStyle/>
          <a:p>
            <a:r>
              <a:rPr lang="en-US" b="1" dirty="0"/>
              <a:t>Frogs vs. Toads</a:t>
            </a:r>
          </a:p>
        </p:txBody>
      </p:sp>
      <p:sp>
        <p:nvSpPr>
          <p:cNvPr id="5" name="Text Placeholder 4"/>
          <p:cNvSpPr>
            <a:spLocks noGrp="1"/>
          </p:cNvSpPr>
          <p:nvPr>
            <p:ph type="body" idx="1"/>
          </p:nvPr>
        </p:nvSpPr>
        <p:spPr>
          <a:xfrm>
            <a:off x="457200" y="838200"/>
            <a:ext cx="4040188" cy="639762"/>
          </a:xfrm>
        </p:spPr>
        <p:txBody>
          <a:bodyPr/>
          <a:lstStyle/>
          <a:p>
            <a:r>
              <a:rPr lang="en-US" sz="4000" dirty="0"/>
              <a:t>Frogs</a:t>
            </a:r>
          </a:p>
        </p:txBody>
      </p:sp>
      <p:sp>
        <p:nvSpPr>
          <p:cNvPr id="6" name="Content Placeholder 5"/>
          <p:cNvSpPr>
            <a:spLocks noGrp="1"/>
          </p:cNvSpPr>
          <p:nvPr>
            <p:ph sz="half" idx="2"/>
          </p:nvPr>
        </p:nvSpPr>
        <p:spPr>
          <a:xfrm>
            <a:off x="457200" y="1406525"/>
            <a:ext cx="4040188" cy="3951288"/>
          </a:xfrm>
        </p:spPr>
        <p:txBody>
          <a:bodyPr/>
          <a:lstStyle/>
          <a:p>
            <a:pPr eaLnBrk="1" hangingPunct="1">
              <a:defRPr/>
            </a:pPr>
            <a:r>
              <a:rPr lang="en-US" dirty="0"/>
              <a:t>cold blooded</a:t>
            </a:r>
          </a:p>
          <a:p>
            <a:pPr eaLnBrk="1" hangingPunct="1">
              <a:defRPr/>
            </a:pPr>
            <a:r>
              <a:rPr lang="en-US" dirty="0"/>
              <a:t>smooth or slimy skin</a:t>
            </a:r>
          </a:p>
          <a:p>
            <a:pPr eaLnBrk="1" hangingPunct="1">
              <a:defRPr/>
            </a:pPr>
            <a:r>
              <a:rPr lang="en-US" dirty="0"/>
              <a:t>strong, long legs and  webbed hind feet         </a:t>
            </a:r>
          </a:p>
          <a:p>
            <a:pPr eaLnBrk="1" hangingPunct="1">
              <a:defRPr/>
            </a:pPr>
            <a:r>
              <a:rPr lang="en-US" dirty="0"/>
              <a:t>two bulging eyes</a:t>
            </a:r>
          </a:p>
          <a:p>
            <a:pPr eaLnBrk="1" hangingPunct="1">
              <a:defRPr/>
            </a:pPr>
            <a:r>
              <a:rPr lang="en-US" dirty="0"/>
              <a:t>lay eggs in clusters</a:t>
            </a:r>
          </a:p>
          <a:p>
            <a:pPr eaLnBrk="1" hangingPunct="1">
              <a:defRPr/>
            </a:pPr>
            <a:r>
              <a:rPr lang="en-US" dirty="0"/>
              <a:t>a group of frogs is called ARMY of frogs</a:t>
            </a:r>
          </a:p>
        </p:txBody>
      </p:sp>
      <p:sp>
        <p:nvSpPr>
          <p:cNvPr id="7" name="Text Placeholder 6"/>
          <p:cNvSpPr>
            <a:spLocks noGrp="1"/>
          </p:cNvSpPr>
          <p:nvPr>
            <p:ph type="body" sz="quarter" idx="3"/>
          </p:nvPr>
        </p:nvSpPr>
        <p:spPr>
          <a:xfrm>
            <a:off x="4645025" y="762000"/>
            <a:ext cx="4041775" cy="639762"/>
          </a:xfrm>
        </p:spPr>
        <p:txBody>
          <a:bodyPr/>
          <a:lstStyle/>
          <a:p>
            <a:r>
              <a:rPr lang="en-US" sz="4000" dirty="0"/>
              <a:t>Toads</a:t>
            </a:r>
          </a:p>
        </p:txBody>
      </p:sp>
      <p:sp>
        <p:nvSpPr>
          <p:cNvPr id="8" name="Content Placeholder 7"/>
          <p:cNvSpPr>
            <a:spLocks noGrp="1"/>
          </p:cNvSpPr>
          <p:nvPr>
            <p:ph sz="quarter" idx="4"/>
          </p:nvPr>
        </p:nvSpPr>
        <p:spPr>
          <a:xfrm>
            <a:off x="4645025" y="1371600"/>
            <a:ext cx="4041775" cy="3951288"/>
          </a:xfrm>
        </p:spPr>
        <p:txBody>
          <a:bodyPr/>
          <a:lstStyle/>
          <a:p>
            <a:pPr eaLnBrk="1" hangingPunct="1">
              <a:defRPr/>
            </a:pPr>
            <a:r>
              <a:rPr lang="en-US" dirty="0"/>
              <a:t>cold blood</a:t>
            </a:r>
          </a:p>
          <a:p>
            <a:pPr eaLnBrk="1" hangingPunct="1">
              <a:defRPr/>
            </a:pPr>
            <a:r>
              <a:rPr lang="en-US" dirty="0"/>
              <a:t>warty and dry skin </a:t>
            </a:r>
          </a:p>
          <a:p>
            <a:pPr eaLnBrk="1" hangingPunct="1">
              <a:defRPr/>
            </a:pPr>
            <a:r>
              <a:rPr lang="en-US" dirty="0"/>
              <a:t>stubby bodies with short hind legs </a:t>
            </a:r>
          </a:p>
          <a:p>
            <a:pPr eaLnBrk="1" hangingPunct="1">
              <a:defRPr/>
            </a:pPr>
            <a:r>
              <a:rPr lang="en-US" dirty="0"/>
              <a:t>parotid (saliva) glands behind eyes</a:t>
            </a:r>
          </a:p>
          <a:p>
            <a:pPr eaLnBrk="1" hangingPunct="1">
              <a:defRPr/>
            </a:pPr>
            <a:r>
              <a:rPr lang="en-US" dirty="0"/>
              <a:t>lay eggs in long chains </a:t>
            </a:r>
          </a:p>
          <a:p>
            <a:pPr eaLnBrk="1" hangingPunct="1">
              <a:defRPr/>
            </a:pPr>
            <a:r>
              <a:rPr lang="en-US" dirty="0"/>
              <a:t>a group of toads is called a KNOT of toads</a:t>
            </a:r>
          </a:p>
          <a:p>
            <a:endParaRPr lang="en-US" dirty="0"/>
          </a:p>
        </p:txBody>
      </p:sp>
      <p:pic>
        <p:nvPicPr>
          <p:cNvPr id="10" name="Picture 5" descr="northleop2"/>
          <p:cNvPicPr>
            <a:picLocks noChangeAspect="1" noChangeArrowheads="1"/>
          </p:cNvPicPr>
          <p:nvPr/>
        </p:nvPicPr>
        <p:blipFill>
          <a:blip r:embed="rId2" cstate="print"/>
          <a:srcRect/>
          <a:stretch>
            <a:fillRect/>
          </a:stretch>
        </p:blipFill>
        <p:spPr bwMode="auto">
          <a:xfrm>
            <a:off x="1371600" y="4724400"/>
            <a:ext cx="2209800" cy="1834134"/>
          </a:xfrm>
          <a:prstGeom prst="rect">
            <a:avLst/>
          </a:prstGeom>
          <a:noFill/>
          <a:ln w="9525">
            <a:noFill/>
            <a:miter lim="800000"/>
            <a:headEnd/>
            <a:tailEnd/>
          </a:ln>
        </p:spPr>
      </p:pic>
      <p:pic>
        <p:nvPicPr>
          <p:cNvPr id="11" name="Picture 4" descr="amtoad2"/>
          <p:cNvPicPr>
            <a:picLocks noChangeAspect="1" noChangeArrowheads="1"/>
          </p:cNvPicPr>
          <p:nvPr/>
        </p:nvPicPr>
        <p:blipFill>
          <a:blip r:embed="rId3" cstate="print"/>
          <a:srcRect/>
          <a:stretch>
            <a:fillRect/>
          </a:stretch>
        </p:blipFill>
        <p:spPr bwMode="auto">
          <a:xfrm>
            <a:off x="5257800" y="5105400"/>
            <a:ext cx="2540000" cy="16637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blinds(horizontal)">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linds(horizontal)">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blinds(horizontal)">
                                      <p:cBhvr>
                                        <p:cTn id="27" dur="500"/>
                                        <p:tgtEl>
                                          <p:spTgt spid="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blinds(horizontal)">
                                      <p:cBhvr>
                                        <p:cTn id="32" dur="500"/>
                                        <p:tgtEl>
                                          <p:spTgt spid="6">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8">
                                            <p:txEl>
                                              <p:pRg st="3" end="3"/>
                                            </p:txEl>
                                          </p:spTgt>
                                        </p:tgtEl>
                                        <p:attrNameLst>
                                          <p:attrName>style.visibility</p:attrName>
                                        </p:attrNameLst>
                                      </p:cBhvr>
                                      <p:to>
                                        <p:strVal val="visible"/>
                                      </p:to>
                                    </p:set>
                                    <p:animEffect transition="in" filter="blinds(horizontal)">
                                      <p:cBhvr>
                                        <p:cTn id="37" dur="500"/>
                                        <p:tgtEl>
                                          <p:spTgt spid="8">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xEl>
                                              <p:pRg st="4" end="4"/>
                                            </p:txEl>
                                          </p:spTgt>
                                        </p:tgtEl>
                                        <p:attrNameLst>
                                          <p:attrName>style.visibility</p:attrName>
                                        </p:attrNameLst>
                                      </p:cBhvr>
                                      <p:to>
                                        <p:strVal val="visible"/>
                                      </p:to>
                                    </p:set>
                                    <p:animEffect transition="in" filter="blinds(horizontal)">
                                      <p:cBhvr>
                                        <p:cTn id="42" dur="500"/>
                                        <p:tgtEl>
                                          <p:spTgt spid="6">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8">
                                            <p:txEl>
                                              <p:pRg st="4" end="4"/>
                                            </p:txEl>
                                          </p:spTgt>
                                        </p:tgtEl>
                                        <p:attrNameLst>
                                          <p:attrName>style.visibility</p:attrName>
                                        </p:attrNameLst>
                                      </p:cBhvr>
                                      <p:to>
                                        <p:strVal val="visible"/>
                                      </p:to>
                                    </p:set>
                                    <p:animEffect transition="in" filter="blinds(horizontal)">
                                      <p:cBhvr>
                                        <p:cTn id="47" dur="500"/>
                                        <p:tgtEl>
                                          <p:spTgt spid="8">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6">
                                            <p:txEl>
                                              <p:pRg st="5" end="5"/>
                                            </p:txEl>
                                          </p:spTgt>
                                        </p:tgtEl>
                                        <p:attrNameLst>
                                          <p:attrName>style.visibility</p:attrName>
                                        </p:attrNameLst>
                                      </p:cBhvr>
                                      <p:to>
                                        <p:strVal val="visible"/>
                                      </p:to>
                                    </p:set>
                                    <p:animEffect transition="in" filter="blinds(horizontal)">
                                      <p:cBhvr>
                                        <p:cTn id="52" dur="500"/>
                                        <p:tgtEl>
                                          <p:spTgt spid="6">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8">
                                            <p:txEl>
                                              <p:pRg st="5" end="5"/>
                                            </p:txEl>
                                          </p:spTgt>
                                        </p:tgtEl>
                                        <p:attrNameLst>
                                          <p:attrName>style.visibility</p:attrName>
                                        </p:attrNameLst>
                                      </p:cBhvr>
                                      <p:to>
                                        <p:strVal val="visible"/>
                                      </p:to>
                                    </p:set>
                                    <p:animEffect transition="in" filter="blinds(horizontal)">
                                      <p:cBhvr>
                                        <p:cTn id="57"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52400"/>
            <a:ext cx="8229600" cy="1143000"/>
          </a:xfrm>
        </p:spPr>
        <p:txBody>
          <a:bodyPr/>
          <a:lstStyle/>
          <a:p>
            <a:pPr eaLnBrk="1" hangingPunct="1">
              <a:defRPr/>
            </a:pPr>
            <a:r>
              <a:rPr lang="en-US" dirty="0"/>
              <a:t>Habitat</a:t>
            </a:r>
          </a:p>
        </p:txBody>
      </p:sp>
      <p:sp>
        <p:nvSpPr>
          <p:cNvPr id="11267" name="Content Placeholder 2"/>
          <p:cNvSpPr>
            <a:spLocks noGrp="1"/>
          </p:cNvSpPr>
          <p:nvPr>
            <p:ph idx="1"/>
          </p:nvPr>
        </p:nvSpPr>
        <p:spPr>
          <a:xfrm>
            <a:off x="457200" y="1143000"/>
            <a:ext cx="8077200" cy="4191000"/>
          </a:xfrm>
        </p:spPr>
        <p:txBody>
          <a:bodyPr/>
          <a:lstStyle/>
          <a:p>
            <a:pPr eaLnBrk="1" hangingPunct="1">
              <a:defRPr/>
            </a:pPr>
            <a:r>
              <a:rPr lang="en-US" dirty="0"/>
              <a:t> Moist regions</a:t>
            </a:r>
          </a:p>
          <a:p>
            <a:pPr lvl="1" eaLnBrk="1" hangingPunct="1">
              <a:defRPr/>
            </a:pPr>
            <a:r>
              <a:rPr lang="en-US" sz="2200" dirty="0"/>
              <a:t>Including ponds, creeks, and other water sources</a:t>
            </a:r>
          </a:p>
          <a:p>
            <a:pPr lvl="2" eaLnBrk="1" hangingPunct="1">
              <a:defRPr/>
            </a:pPr>
            <a:r>
              <a:rPr lang="en-US" dirty="0"/>
              <a:t>Generally in areas with a lot of plants</a:t>
            </a:r>
          </a:p>
          <a:p>
            <a:pPr eaLnBrk="1" hangingPunct="1">
              <a:defRPr/>
            </a:pPr>
            <a:r>
              <a:rPr lang="en-US" dirty="0"/>
              <a:t>Habitat provides food</a:t>
            </a:r>
          </a:p>
          <a:p>
            <a:pPr lvl="1" eaLnBrk="1" hangingPunct="1">
              <a:defRPr/>
            </a:pPr>
            <a:r>
              <a:rPr lang="en-US" sz="2200" dirty="0"/>
              <a:t>Insects</a:t>
            </a:r>
          </a:p>
          <a:p>
            <a:pPr lvl="1" eaLnBrk="1" hangingPunct="1">
              <a:defRPr/>
            </a:pPr>
            <a:r>
              <a:rPr lang="en-US" sz="2200" dirty="0"/>
              <a:t>Snails</a:t>
            </a:r>
          </a:p>
          <a:p>
            <a:pPr lvl="1" eaLnBrk="1" hangingPunct="1">
              <a:defRPr/>
            </a:pPr>
            <a:r>
              <a:rPr lang="en-US" sz="2200" dirty="0"/>
              <a:t>Spiders</a:t>
            </a:r>
          </a:p>
          <a:p>
            <a:pPr lvl="1" eaLnBrk="1" hangingPunct="1">
              <a:defRPr/>
            </a:pPr>
            <a:r>
              <a:rPr lang="en-US" sz="2200" dirty="0"/>
              <a:t>Worms</a:t>
            </a:r>
          </a:p>
          <a:p>
            <a:pPr lvl="1" eaLnBrk="1" hangingPunct="1">
              <a:defRPr/>
            </a:pPr>
            <a:r>
              <a:rPr lang="en-US" sz="2200" dirty="0"/>
              <a:t>Small fish</a:t>
            </a:r>
          </a:p>
          <a:p>
            <a:pPr eaLnBrk="1" hangingPunct="1">
              <a:defRPr/>
            </a:pPr>
            <a:r>
              <a:rPr lang="en-US" dirty="0"/>
              <a:t>Entire meal is swallowed</a:t>
            </a:r>
          </a:p>
          <a:p>
            <a:pPr lvl="1" eaLnBrk="1" hangingPunct="1">
              <a:defRPr/>
            </a:pPr>
            <a:r>
              <a:rPr lang="en-US" sz="2200" dirty="0"/>
              <a:t>Sticky tongue is used to catch prey while the jaws are used to hold it</a:t>
            </a:r>
          </a:p>
        </p:txBody>
      </p:sp>
      <p:sp>
        <p:nvSpPr>
          <p:cNvPr id="4" name="Slide Number Placeholder 3"/>
          <p:cNvSpPr>
            <a:spLocks noGrp="1"/>
          </p:cNvSpPr>
          <p:nvPr>
            <p:ph type="sldNum" sz="quarter" idx="12"/>
          </p:nvPr>
        </p:nvSpPr>
        <p:spPr/>
        <p:txBody>
          <a:bodyPr/>
          <a:lstStyle/>
          <a:p>
            <a:pPr>
              <a:defRPr/>
            </a:pPr>
            <a:fld id="{CC6978FD-3865-4948-8BFB-1CE96150372C}" type="slidenum">
              <a:rPr lang="en-US"/>
              <a:pPr>
                <a:defRPr/>
              </a:pPr>
              <a:t>6</a:t>
            </a:fld>
            <a:endParaRPr lang="en-US"/>
          </a:p>
        </p:txBody>
      </p:sp>
      <p:pic>
        <p:nvPicPr>
          <p:cNvPr id="6149" name="Picture 4" descr="imagesCAPV9VSI.jpg"/>
          <p:cNvPicPr>
            <a:picLocks noChangeAspect="1"/>
          </p:cNvPicPr>
          <p:nvPr/>
        </p:nvPicPr>
        <p:blipFill>
          <a:blip r:embed="rId2" cstate="print"/>
          <a:srcRect/>
          <a:stretch>
            <a:fillRect/>
          </a:stretch>
        </p:blipFill>
        <p:spPr bwMode="auto">
          <a:xfrm>
            <a:off x="5029200" y="2667000"/>
            <a:ext cx="3408363" cy="25530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sz="5400" dirty="0"/>
              <a:t>5 Characteristics of Modern Amphibians</a:t>
            </a:r>
          </a:p>
        </p:txBody>
      </p:sp>
      <p:sp>
        <p:nvSpPr>
          <p:cNvPr id="11267" name="Rectangle 3"/>
          <p:cNvSpPr>
            <a:spLocks noGrp="1" noChangeArrowheads="1"/>
          </p:cNvSpPr>
          <p:nvPr>
            <p:ph type="body" idx="1"/>
          </p:nvPr>
        </p:nvSpPr>
        <p:spPr/>
        <p:txBody>
          <a:bodyPr/>
          <a:lstStyle/>
          <a:p>
            <a:pPr marL="609600" indent="-609600" eaLnBrk="1" hangingPunct="1">
              <a:buFont typeface="Wingdings" pitchFamily="2" charset="2"/>
              <a:buAutoNum type="arabicPeriod"/>
              <a:defRPr/>
            </a:pPr>
            <a:r>
              <a:rPr lang="en-US" dirty="0"/>
              <a:t>Legs</a:t>
            </a:r>
          </a:p>
          <a:p>
            <a:pPr marL="609600" indent="-609600" eaLnBrk="1" hangingPunct="1">
              <a:buFont typeface="Wingdings" pitchFamily="2" charset="2"/>
              <a:buAutoNum type="arabicPeriod"/>
              <a:defRPr/>
            </a:pPr>
            <a:r>
              <a:rPr lang="en-US" dirty="0"/>
              <a:t>Lungs</a:t>
            </a:r>
          </a:p>
          <a:p>
            <a:pPr marL="609600" indent="-609600" eaLnBrk="1" hangingPunct="1">
              <a:buFont typeface="Wingdings" pitchFamily="2" charset="2"/>
              <a:buAutoNum type="arabicPeriod"/>
              <a:defRPr/>
            </a:pPr>
            <a:r>
              <a:rPr lang="en-US" dirty="0" err="1"/>
              <a:t>Cutaneous</a:t>
            </a:r>
            <a:r>
              <a:rPr lang="en-US" dirty="0"/>
              <a:t> Respiration</a:t>
            </a:r>
          </a:p>
          <a:p>
            <a:pPr marL="609600" indent="-609600" eaLnBrk="1" hangingPunct="1">
              <a:buFont typeface="Wingdings" pitchFamily="2" charset="2"/>
              <a:buAutoNum type="arabicPeriod"/>
              <a:defRPr/>
            </a:pPr>
            <a:r>
              <a:rPr lang="en-US" dirty="0"/>
              <a:t>Double-loop Circulation (Closed)</a:t>
            </a:r>
          </a:p>
          <a:p>
            <a:pPr marL="609600" indent="-609600" eaLnBrk="1" hangingPunct="1">
              <a:buFont typeface="Wingdings" pitchFamily="2" charset="2"/>
              <a:buAutoNum type="arabicPeriod"/>
              <a:defRPr/>
            </a:pPr>
            <a:r>
              <a:rPr lang="en-US" dirty="0"/>
              <a:t>Partially divided heart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sz="6000" dirty="0"/>
              <a:t>1.  Legs</a:t>
            </a:r>
          </a:p>
        </p:txBody>
      </p:sp>
      <p:sp>
        <p:nvSpPr>
          <p:cNvPr id="22531" name="Rectangle 3"/>
          <p:cNvSpPr>
            <a:spLocks noGrp="1" noChangeArrowheads="1"/>
          </p:cNvSpPr>
          <p:nvPr>
            <p:ph type="body" idx="1"/>
          </p:nvPr>
        </p:nvSpPr>
        <p:spPr/>
        <p:txBody>
          <a:bodyPr/>
          <a:lstStyle/>
          <a:p>
            <a:pPr eaLnBrk="1" hangingPunct="1">
              <a:defRPr/>
            </a:pPr>
            <a:r>
              <a:rPr lang="en-US"/>
              <a:t>Evolution of legs key adaptation for living on land</a:t>
            </a:r>
          </a:p>
          <a:p>
            <a:pPr eaLnBrk="1" hangingPunct="1">
              <a:buFont typeface="Wingdings" pitchFamily="2" charset="2"/>
              <a:buNone/>
              <a:defRPr/>
            </a:pPr>
            <a:endParaRPr lang="en-US"/>
          </a:p>
          <a:p>
            <a:pPr eaLnBrk="1" hangingPunct="1">
              <a:defRPr/>
            </a:pPr>
            <a:endParaRPr lang="en-US"/>
          </a:p>
        </p:txBody>
      </p:sp>
      <p:pic>
        <p:nvPicPr>
          <p:cNvPr id="9220" name="Picture 5" descr="Bullfrog%2520Tadpole,%2520Patricia%2520Heithaus%25202001"/>
          <p:cNvPicPr>
            <a:picLocks noChangeAspect="1" noChangeArrowheads="1"/>
          </p:cNvPicPr>
          <p:nvPr/>
        </p:nvPicPr>
        <p:blipFill>
          <a:blip r:embed="rId2" cstate="print"/>
          <a:srcRect/>
          <a:stretch>
            <a:fillRect/>
          </a:stretch>
        </p:blipFill>
        <p:spPr bwMode="auto">
          <a:xfrm>
            <a:off x="1524000" y="3200400"/>
            <a:ext cx="5962650" cy="2857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76200"/>
            <a:ext cx="8229600" cy="1139825"/>
          </a:xfrm>
        </p:spPr>
        <p:txBody>
          <a:bodyPr/>
          <a:lstStyle/>
          <a:p>
            <a:pPr eaLnBrk="1" hangingPunct="1">
              <a:defRPr/>
            </a:pPr>
            <a:r>
              <a:rPr lang="en-US" sz="6000" dirty="0">
                <a:effectLst/>
              </a:rPr>
              <a:t>2.  Lungs</a:t>
            </a:r>
          </a:p>
        </p:txBody>
      </p:sp>
      <p:sp>
        <p:nvSpPr>
          <p:cNvPr id="24579" name="Rectangle 3"/>
          <p:cNvSpPr>
            <a:spLocks noGrp="1" noChangeArrowheads="1"/>
          </p:cNvSpPr>
          <p:nvPr>
            <p:ph type="body" idx="1"/>
          </p:nvPr>
        </p:nvSpPr>
        <p:spPr>
          <a:xfrm>
            <a:off x="457200" y="1371600"/>
            <a:ext cx="4648200" cy="5334000"/>
          </a:xfrm>
        </p:spPr>
        <p:txBody>
          <a:bodyPr/>
          <a:lstStyle/>
          <a:p>
            <a:pPr eaLnBrk="1" hangingPunct="1">
              <a:lnSpc>
                <a:spcPct val="90000"/>
              </a:lnSpc>
              <a:defRPr/>
            </a:pPr>
            <a:r>
              <a:rPr lang="en-US" sz="2800" dirty="0"/>
              <a:t>Tadpoles have gills</a:t>
            </a:r>
          </a:p>
          <a:p>
            <a:pPr eaLnBrk="1" hangingPunct="1">
              <a:lnSpc>
                <a:spcPct val="90000"/>
              </a:lnSpc>
              <a:defRPr/>
            </a:pPr>
            <a:r>
              <a:rPr lang="en-US" sz="2800" dirty="0"/>
              <a:t>Frogs have book lungs</a:t>
            </a:r>
          </a:p>
          <a:p>
            <a:pPr lvl="1" eaLnBrk="1" hangingPunct="1">
              <a:lnSpc>
                <a:spcPct val="90000"/>
              </a:lnSpc>
              <a:defRPr/>
            </a:pPr>
            <a:r>
              <a:rPr lang="en-US" sz="2400" dirty="0"/>
              <a:t>Increases SA of the lung increasing the amount of oxygen absorbed</a:t>
            </a:r>
          </a:p>
          <a:p>
            <a:pPr eaLnBrk="1" hangingPunct="1">
              <a:lnSpc>
                <a:spcPct val="90000"/>
              </a:lnSpc>
              <a:defRPr/>
            </a:pPr>
            <a:r>
              <a:rPr lang="en-US" sz="2800" dirty="0"/>
              <a:t>No diaphragm</a:t>
            </a:r>
          </a:p>
          <a:p>
            <a:pPr lvl="1" eaLnBrk="1" hangingPunct="1">
              <a:lnSpc>
                <a:spcPct val="90000"/>
              </a:lnSpc>
              <a:defRPr/>
            </a:pPr>
            <a:r>
              <a:rPr lang="en-US" sz="2400" dirty="0"/>
              <a:t>Closed mouth when breathing</a:t>
            </a:r>
          </a:p>
          <a:p>
            <a:pPr lvl="1" eaLnBrk="1" hangingPunct="1">
              <a:lnSpc>
                <a:spcPct val="90000"/>
              </a:lnSpc>
              <a:defRPr/>
            </a:pPr>
            <a:r>
              <a:rPr lang="en-US" sz="2400" dirty="0"/>
              <a:t>Throat movement pulls in air</a:t>
            </a:r>
          </a:p>
        </p:txBody>
      </p:sp>
      <p:pic>
        <p:nvPicPr>
          <p:cNvPr id="10244" name="Picture 4" descr="Respiratory_system.gif"/>
          <p:cNvPicPr>
            <a:picLocks noChangeAspect="1"/>
          </p:cNvPicPr>
          <p:nvPr/>
        </p:nvPicPr>
        <p:blipFill>
          <a:blip r:embed="rId3" cstate="print"/>
          <a:srcRect/>
          <a:stretch>
            <a:fillRect/>
          </a:stretch>
        </p:blipFill>
        <p:spPr bwMode="auto">
          <a:xfrm>
            <a:off x="5573831" y="990600"/>
            <a:ext cx="3417769" cy="2611438"/>
          </a:xfrm>
          <a:prstGeom prst="rect">
            <a:avLst/>
          </a:prstGeom>
          <a:noFill/>
          <a:ln w="9525">
            <a:noFill/>
            <a:miter lim="800000"/>
            <a:headEnd/>
            <a:tailEnd/>
          </a:ln>
        </p:spPr>
      </p:pic>
      <p:pic>
        <p:nvPicPr>
          <p:cNvPr id="16386" name="Picture 2" descr="http://lh6.ggpht.com/_6LWjP0sZ22w/SuE3ygpyPiI/AAAAAAAAGfk/YedeHiKFZxU/lung250%5B5%5D.gif"/>
          <p:cNvPicPr>
            <a:picLocks noChangeAspect="1" noChangeArrowheads="1"/>
          </p:cNvPicPr>
          <p:nvPr/>
        </p:nvPicPr>
        <p:blipFill>
          <a:blip r:embed="rId4" cstate="print"/>
          <a:srcRect/>
          <a:stretch>
            <a:fillRect/>
          </a:stretch>
        </p:blipFill>
        <p:spPr bwMode="auto">
          <a:xfrm>
            <a:off x="5867400" y="3810000"/>
            <a:ext cx="2838450" cy="28725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animEffect transition="in" filter="blinds(horizontal)">
                                      <p:cBhvr>
                                        <p:cTn id="7" dur="500"/>
                                        <p:tgtEl>
                                          <p:spTgt spid="24579">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4579">
                                            <p:txEl>
                                              <p:pRg st="2" end="2"/>
                                            </p:txEl>
                                          </p:spTgt>
                                        </p:tgtEl>
                                        <p:attrNameLst>
                                          <p:attrName>style.visibility</p:attrName>
                                        </p:attrNameLst>
                                      </p:cBhvr>
                                      <p:to>
                                        <p:strVal val="visible"/>
                                      </p:to>
                                    </p:set>
                                    <p:animEffect transition="in" filter="blinds(horizontal)">
                                      <p:cBhvr>
                                        <p:cTn id="10" dur="500"/>
                                        <p:tgtEl>
                                          <p:spTgt spid="24579">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4579">
                                            <p:txEl>
                                              <p:pRg st="3" end="3"/>
                                            </p:txEl>
                                          </p:spTgt>
                                        </p:tgtEl>
                                        <p:attrNameLst>
                                          <p:attrName>style.visibility</p:attrName>
                                        </p:attrNameLst>
                                      </p:cBhvr>
                                      <p:to>
                                        <p:strVal val="visible"/>
                                      </p:to>
                                    </p:set>
                                    <p:animEffect transition="in" filter="blinds(horizontal)">
                                      <p:cBhvr>
                                        <p:cTn id="15" dur="500"/>
                                        <p:tgtEl>
                                          <p:spTgt spid="24579">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24579">
                                            <p:txEl>
                                              <p:pRg st="4" end="4"/>
                                            </p:txEl>
                                          </p:spTgt>
                                        </p:tgtEl>
                                        <p:attrNameLst>
                                          <p:attrName>style.visibility</p:attrName>
                                        </p:attrNameLst>
                                      </p:cBhvr>
                                      <p:to>
                                        <p:strVal val="visible"/>
                                      </p:to>
                                    </p:set>
                                    <p:animEffect transition="in" filter="blinds(horizontal)">
                                      <p:cBhvr>
                                        <p:cTn id="18" dur="500"/>
                                        <p:tgtEl>
                                          <p:spTgt spid="24579">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24579">
                                            <p:txEl>
                                              <p:pRg st="5" end="5"/>
                                            </p:txEl>
                                          </p:spTgt>
                                        </p:tgtEl>
                                        <p:attrNameLst>
                                          <p:attrName>style.visibility</p:attrName>
                                        </p:attrNameLst>
                                      </p:cBhvr>
                                      <p:to>
                                        <p:strVal val="visible"/>
                                      </p:to>
                                    </p:set>
                                    <p:animEffect transition="in" filter="blinds(horizontal)">
                                      <p:cBhvr>
                                        <p:cTn id="21" dur="500"/>
                                        <p:tgtEl>
                                          <p:spTgt spid="245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ipple">
  <a:themeElements>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fontScheme name="Custom 3">
      <a:majorFont>
        <a:latin typeface="Harlow Solid Ital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1348</TotalTime>
  <Words>534</Words>
  <Application>Microsoft Office PowerPoint</Application>
  <PresentationFormat>On-screen Show (4:3)</PresentationFormat>
  <Paragraphs>104</Paragraphs>
  <Slides>18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Century Gothic</vt:lpstr>
      <vt:lpstr>Harlow Solid Italic</vt:lpstr>
      <vt:lpstr>Wingdings</vt:lpstr>
      <vt:lpstr>Ripple</vt:lpstr>
      <vt:lpstr>Frogs</vt:lpstr>
      <vt:lpstr>Vertebrates</vt:lpstr>
      <vt:lpstr>PowerPoint Presentation</vt:lpstr>
      <vt:lpstr>Anurans</vt:lpstr>
      <vt:lpstr>Frogs vs. Toads</vt:lpstr>
      <vt:lpstr>Habitat</vt:lpstr>
      <vt:lpstr>5 Characteristics of Modern Amphibians</vt:lpstr>
      <vt:lpstr>1.  Legs</vt:lpstr>
      <vt:lpstr>2.  Lungs</vt:lpstr>
      <vt:lpstr>3.  Cutaneous Respiration</vt:lpstr>
      <vt:lpstr>4.  Double-Loop Circulation</vt:lpstr>
      <vt:lpstr>5.  Partially Divided Heart</vt:lpstr>
      <vt:lpstr>PowerPoint Presentation</vt:lpstr>
      <vt:lpstr>Excretory System</vt:lpstr>
      <vt:lpstr>Digestive System</vt:lpstr>
      <vt:lpstr>Skeletal System Diagram</vt:lpstr>
      <vt:lpstr>Reproduction</vt:lpstr>
      <vt:lpstr>PowerPoint Presentation</vt:lpstr>
    </vt:vector>
  </TitlesOfParts>
  <Company>DPS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Anurans</dc:title>
  <dc:creator>Dayton Public Schools</dc:creator>
  <cp:lastModifiedBy>Jennifer Soehner</cp:lastModifiedBy>
  <cp:revision>97</cp:revision>
  <dcterms:created xsi:type="dcterms:W3CDTF">2006-05-30T14:55:26Z</dcterms:created>
  <dcterms:modified xsi:type="dcterms:W3CDTF">2017-05-22T19:36:29Z</dcterms:modified>
</cp:coreProperties>
</file>