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33" r:id="rId2"/>
    <p:sldId id="288" r:id="rId3"/>
    <p:sldId id="297" r:id="rId4"/>
    <p:sldId id="291" r:id="rId5"/>
    <p:sldId id="326" r:id="rId6"/>
    <p:sldId id="337" r:id="rId7"/>
    <p:sldId id="287" r:id="rId8"/>
    <p:sldId id="290" r:id="rId9"/>
    <p:sldId id="256" r:id="rId10"/>
    <p:sldId id="257" r:id="rId11"/>
    <p:sldId id="341" r:id="rId12"/>
    <p:sldId id="339" r:id="rId13"/>
    <p:sldId id="34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  <a:srgbClr val="FF781D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9" autoAdjust="0"/>
    <p:restoredTop sz="63016" autoAdjust="0"/>
  </p:normalViewPr>
  <p:slideViewPr>
    <p:cSldViewPr>
      <p:cViewPr varScale="1">
        <p:scale>
          <a:sx n="44" d="100"/>
          <a:sy n="44" d="100"/>
        </p:scale>
        <p:origin x="-3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9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1649-2B9A-4FE6-975D-5E292B01C4DD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A3047-F89D-4D70-8FDE-F15F2B43F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2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9796B0-7B83-47B3-B05E-BF8C8A7CCB91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B7548A-91DD-48A3-A682-C5FAC2A64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548A-91DD-48A3-A682-C5FAC2A6479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548A-91DD-48A3-A682-C5FAC2A6479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8F6E02-F412-4FCE-88A9-03B6AF9F8DB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1CC491-6BC1-4345-BE6F-1C7E69C11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FFFF"/>
                </a:solidFill>
              </a:rPr>
              <a:t>DNA History</a:t>
            </a:r>
            <a:endParaRPr lang="en-US" sz="6000" b="1" dirty="0">
              <a:solidFill>
                <a:srgbClr val="00FFFF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DNA Composition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Subunit of DNA</a:t>
            </a:r>
            <a:r>
              <a:rPr lang="en-US" dirty="0" smtClean="0">
                <a:sym typeface="Wingdings" pitchFamily="2" charset="2"/>
              </a:rPr>
              <a:t>= nucleotide</a:t>
            </a:r>
          </a:p>
          <a:p>
            <a:r>
              <a:rPr lang="en-US" dirty="0" smtClean="0">
                <a:sym typeface="Wingdings" pitchFamily="2" charset="2"/>
              </a:rPr>
              <a:t> Anatomy of a nucleotide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Sugar (five carbon </a:t>
            </a:r>
            <a:r>
              <a:rPr lang="en-US" dirty="0" err="1" smtClean="0">
                <a:sym typeface="Wingdings" pitchFamily="2" charset="2"/>
              </a:rPr>
              <a:t>deoxyribose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Phosphate group (P)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Nitrogenous </a:t>
            </a:r>
            <a:r>
              <a:rPr lang="en-US" dirty="0" smtClean="0">
                <a:sym typeface="Wingdings" pitchFamily="2" charset="2"/>
              </a:rPr>
              <a:t>Bases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AutoShape 2" descr="Image result for nucleot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nucleot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nucleot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4245702" cy="248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15" y="1143000"/>
            <a:ext cx="7467600" cy="4525963"/>
          </a:xfrm>
        </p:spPr>
        <p:txBody>
          <a:bodyPr/>
          <a:lstStyle/>
          <a:p>
            <a:r>
              <a:rPr lang="en-US" b="1" dirty="0">
                <a:solidFill>
                  <a:srgbClr val="66FF66"/>
                </a:solidFill>
                <a:sym typeface="Wingdings" pitchFamily="2" charset="2"/>
              </a:rPr>
              <a:t>Purines</a:t>
            </a:r>
            <a:r>
              <a:rPr lang="en-US" dirty="0">
                <a:solidFill>
                  <a:srgbClr val="66FF66"/>
                </a:solidFill>
                <a:sym typeface="Wingdings" pitchFamily="2" charset="2"/>
              </a:rPr>
              <a:t>- </a:t>
            </a:r>
            <a:r>
              <a:rPr lang="en-US" b="1" dirty="0">
                <a:solidFill>
                  <a:srgbClr val="66FF66"/>
                </a:solidFill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-adenine and </a:t>
            </a:r>
            <a:r>
              <a:rPr lang="en-US" b="1" dirty="0">
                <a:solidFill>
                  <a:srgbClr val="66FF66"/>
                </a:solidFill>
                <a:sym typeface="Wingdings" pitchFamily="2" charset="2"/>
              </a:rPr>
              <a:t>G- </a:t>
            </a:r>
            <a:r>
              <a:rPr lang="en-US" dirty="0">
                <a:sym typeface="Wingdings" pitchFamily="2" charset="2"/>
              </a:rPr>
              <a:t>Guanine</a:t>
            </a:r>
          </a:p>
          <a:p>
            <a:r>
              <a:rPr lang="en-US" b="1" dirty="0">
                <a:solidFill>
                  <a:srgbClr val="66FF66"/>
                </a:solidFill>
                <a:sym typeface="Wingdings" pitchFamily="2" charset="2"/>
              </a:rPr>
              <a:t>Pyrimidines</a:t>
            </a:r>
            <a:r>
              <a:rPr lang="en-US" dirty="0">
                <a:solidFill>
                  <a:srgbClr val="66FF66"/>
                </a:solidFill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b="1" dirty="0">
                <a:solidFill>
                  <a:srgbClr val="66FF66"/>
                </a:solidFill>
                <a:sym typeface="Wingdings" pitchFamily="2" charset="2"/>
              </a:rPr>
              <a:t>T</a:t>
            </a:r>
            <a:r>
              <a:rPr lang="en-US" dirty="0">
                <a:sym typeface="Wingdings" pitchFamily="2" charset="2"/>
              </a:rPr>
              <a:t>-Thymine and </a:t>
            </a:r>
            <a:r>
              <a:rPr lang="en-US" b="1" dirty="0">
                <a:solidFill>
                  <a:srgbClr val="66FF66"/>
                </a:solidFill>
                <a:sym typeface="Wingdings" pitchFamily="2" charset="2"/>
              </a:rPr>
              <a:t>C</a:t>
            </a:r>
            <a:r>
              <a:rPr lang="en-US" dirty="0">
                <a:sym typeface="Wingdings" pitchFamily="2" charset="2"/>
              </a:rPr>
              <a:t>-Cytosine</a:t>
            </a:r>
          </a:p>
          <a:p>
            <a:pPr lvl="1"/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Chargaff’s Rule: </a:t>
            </a:r>
            <a:r>
              <a:rPr lang="en-US" dirty="0">
                <a:solidFill>
                  <a:srgbClr val="66FF66"/>
                </a:solidFill>
                <a:sym typeface="Wingdings" pitchFamily="2" charset="2"/>
              </a:rPr>
              <a:t>A-T and C-G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Joined by covalent bonds (H bonds)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8" descr="Image result for dna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3962400" cy="29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3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Nitrogenous base is always attached to the sugar</a:t>
            </a:r>
          </a:p>
          <a:p>
            <a:r>
              <a:rPr lang="en-US" dirty="0" smtClean="0"/>
              <a:t>One direction is 5’-3’ </a:t>
            </a:r>
          </a:p>
          <a:p>
            <a:pPr lvl="1"/>
            <a:r>
              <a:rPr lang="en-US" dirty="0" smtClean="0"/>
              <a:t>Starting with phosphate: P</a:t>
            </a:r>
          </a:p>
          <a:p>
            <a:r>
              <a:rPr lang="en-US" dirty="0" smtClean="0"/>
              <a:t>Other direction is 3’-5’</a:t>
            </a:r>
          </a:p>
          <a:p>
            <a:pPr lvl="1"/>
            <a:r>
              <a:rPr lang="en-US" dirty="0" smtClean="0"/>
              <a:t>Starting with sugar</a:t>
            </a:r>
            <a:endParaRPr lang="en-US" dirty="0"/>
          </a:p>
        </p:txBody>
      </p:sp>
      <p:pic>
        <p:nvPicPr>
          <p:cNvPr id="1026" name="Picture 2" descr="Image result for dna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91" y="2590800"/>
            <a:ext cx="405500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dna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dna struc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dna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99485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0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 who discovered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3058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Frederick Griffith, 1928</a:t>
            </a:r>
          </a:p>
          <a:p>
            <a:pPr lvl="1"/>
            <a:r>
              <a:rPr lang="en-US" sz="2400" dirty="0" smtClean="0"/>
              <a:t>Discovered </a:t>
            </a:r>
            <a:r>
              <a:rPr lang="en-US" sz="2400" b="1" dirty="0" smtClean="0"/>
              <a:t>transformation</a:t>
            </a:r>
            <a:r>
              <a:rPr lang="en-US" sz="2400" dirty="0" smtClean="0"/>
              <a:t>:  the transferring of genetic material from one organism to another</a:t>
            </a:r>
          </a:p>
          <a:p>
            <a:pPr lvl="2"/>
            <a:r>
              <a:rPr lang="en-US" dirty="0" smtClean="0"/>
              <a:t>I</a:t>
            </a:r>
            <a:r>
              <a:rPr lang="en-US" sz="2400" dirty="0" smtClean="0"/>
              <a:t>nfected mice with strains of pneumonia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246437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Oswald Avery, 1944</a:t>
            </a:r>
          </a:p>
          <a:p>
            <a:pPr lvl="1"/>
            <a:r>
              <a:rPr lang="en-US" sz="2400" dirty="0" smtClean="0"/>
              <a:t>Discovered that DNA is the “transforming” genetic material that is passed on</a:t>
            </a: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54" y="3299614"/>
            <a:ext cx="3235346" cy="3405986"/>
          </a:xfrm>
          <a:prstGeom prst="rect">
            <a:avLst/>
          </a:prstGeom>
          <a:ln w="88900" cap="sq" cmpd="thickThin">
            <a:solidFill>
              <a:srgbClr val="00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4.bp.blogspot.com/-2k0sBYfRr60/TdZmCbCa_lI/AAAAAAAAAho/TiBcRiS45BE/s640/12154415421767612404lemmling_simple_cartoon_mouse-svg-hi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2672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4.bp.blogspot.com/-2k0sBYfRr60/TdZmCbCa_lI/AAAAAAAAAho/TiBcRiS45BE/s640/12154415421767612404lemmling_simple_cartoon_mouse-svg-hi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14800"/>
            <a:ext cx="1873601" cy="186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2192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Took disease causing pneumonia and destroyed the lipids, </a:t>
            </a:r>
            <a:r>
              <a:rPr lang="en-US" sz="2400" dirty="0" err="1" smtClean="0"/>
              <a:t>carbs</a:t>
            </a:r>
            <a:r>
              <a:rPr lang="en-US" sz="2400" dirty="0" smtClean="0"/>
              <a:t>., and proteins with enzymes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219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Took disease causing pneumonia and destroyed the DNA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057400" y="3733800"/>
            <a:ext cx="9144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639594" y="3275806"/>
            <a:ext cx="12192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133600" y="5486400"/>
            <a:ext cx="152400" cy="228600"/>
            <a:chOff x="1219200" y="3657600"/>
            <a:chExt cx="2362200" cy="2209800"/>
          </a:xfrm>
        </p:grpSpPr>
        <p:cxnSp>
          <p:nvCxnSpPr>
            <p:cNvPr id="14" name="Straight Connector 13"/>
            <p:cNvCxnSpPr/>
            <p:nvPr/>
          </p:nvCxnSpPr>
          <p:spPr>
            <a:xfrm rot="16200000" flipH="1">
              <a:off x="1219200" y="3733800"/>
              <a:ext cx="2209800" cy="2057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19200" y="3810000"/>
              <a:ext cx="2362200" cy="1905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514600" y="5486400"/>
            <a:ext cx="152400" cy="228600"/>
            <a:chOff x="1219200" y="3657600"/>
            <a:chExt cx="2362200" cy="2209800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1219200" y="3733800"/>
              <a:ext cx="2209800" cy="2057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219200" y="3810000"/>
              <a:ext cx="2362200" cy="1905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57200" y="152400"/>
            <a:ext cx="46313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FF"/>
                </a:solidFill>
              </a:rPr>
              <a:t>Experiment:</a:t>
            </a:r>
            <a:endParaRPr lang="en-US" sz="60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 who discovered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3200" dirty="0" smtClean="0">
                <a:solidFill>
                  <a:srgbClr val="FF0066"/>
                </a:solidFill>
                <a:sym typeface="Wingdings" pitchFamily="2" charset="2"/>
              </a:rPr>
              <a:t>Erwin Chargaff, 1949</a:t>
            </a:r>
          </a:p>
          <a:p>
            <a:pPr marL="704088" lvl="2" indent="-384048">
              <a:buSzPct val="80000"/>
              <a:buFont typeface="Wingdings 2"/>
              <a:buChar char=""/>
            </a:pPr>
            <a:r>
              <a:rPr lang="en-US" sz="3000" dirty="0" smtClean="0">
                <a:sym typeface="Wingdings" pitchFamily="2" charset="2"/>
              </a:rPr>
              <a:t>Discovered that % of A and T bases and % of C and G bases are almost equal in DNA</a:t>
            </a:r>
            <a:endParaRPr lang="en-US" sz="3000" dirty="0" smtClean="0">
              <a:solidFill>
                <a:srgbClr val="FF0066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http://www.macroevolution.net/images/erwin-chargaff-200x297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1676400"/>
            <a:ext cx="2933700" cy="4356545"/>
          </a:xfrm>
          <a:prstGeom prst="rect">
            <a:avLst/>
          </a:prstGeom>
          <a:ln w="88900" cap="sq" cmpd="thickThin">
            <a:solidFill>
              <a:srgbClr val="00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Freeform 12"/>
          <p:cNvSpPr/>
          <p:nvPr/>
        </p:nvSpPr>
        <p:spPr>
          <a:xfrm>
            <a:off x="1339453" y="4357687"/>
            <a:ext cx="2646" cy="1"/>
          </a:xfrm>
          <a:custGeom>
            <a:avLst/>
            <a:gdLst/>
            <a:ahLst/>
            <a:cxnLst/>
            <a:rect l="0" t="0" r="0" b="0"/>
            <a:pathLst>
              <a:path w="2646" h="1">
                <a:moveTo>
                  <a:pt x="0" y="0"/>
                </a:moveTo>
                <a:lnTo>
                  <a:pt x="2645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03760"/>
              </p:ext>
            </p:extLst>
          </p:nvPr>
        </p:nvGraphicFramePr>
        <p:xfrm>
          <a:off x="381000" y="5181600"/>
          <a:ext cx="5937250" cy="1031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685"/>
                <a:gridCol w="1170940"/>
                <a:gridCol w="1166495"/>
                <a:gridCol w="1166495"/>
                <a:gridCol w="1016635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Nitrogenous Bases (%)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Organism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Chicken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28.8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21.5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Bacterium (S. lutea)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Scientists who discovered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Alfred Hershey &amp; Martha Chase, 1952</a:t>
            </a:r>
          </a:p>
          <a:p>
            <a:r>
              <a:rPr lang="en-US" dirty="0" smtClean="0"/>
              <a:t>Reconfirmed that DNA was the transforming material </a:t>
            </a:r>
          </a:p>
          <a:p>
            <a:r>
              <a:rPr lang="en-US" dirty="0" smtClean="0"/>
              <a:t>Experiment:</a:t>
            </a:r>
          </a:p>
          <a:p>
            <a:pPr lvl="1"/>
            <a:r>
              <a:rPr lang="en-US" dirty="0" smtClean="0"/>
              <a:t>Radioactively marked viruses</a:t>
            </a:r>
          </a:p>
          <a:p>
            <a:pPr lvl="2"/>
            <a:r>
              <a:rPr lang="en-US" dirty="0" smtClean="0"/>
              <a:t> Protein coat on viruses were marked with Sulfur</a:t>
            </a:r>
          </a:p>
          <a:p>
            <a:pPr lvl="2"/>
            <a:r>
              <a:rPr lang="en-US" dirty="0" smtClean="0"/>
              <a:t> DNA was marked with Phosphorous</a:t>
            </a:r>
          </a:p>
          <a:p>
            <a:pPr lvl="1"/>
            <a:r>
              <a:rPr lang="en-US" dirty="0" smtClean="0"/>
              <a:t>Virus injected genetic material into bacteria</a:t>
            </a:r>
          </a:p>
          <a:p>
            <a:pPr lvl="1"/>
            <a:r>
              <a:rPr lang="en-US" dirty="0" smtClean="0"/>
              <a:t>Bacteria was tested for radioactivity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Radioactivity from Phosphorous… </a:t>
            </a:r>
            <a:r>
              <a:rPr lang="en-US" u="sng" dirty="0" smtClean="0"/>
              <a:t>DNA is found in genes</a:t>
            </a:r>
          </a:p>
          <a:p>
            <a:pPr lvl="1"/>
            <a:endParaRPr lang="en-US" dirty="0" smtClean="0">
              <a:solidFill>
                <a:srgbClr val="FF0066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1" y="1066800"/>
            <a:ext cx="8345199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DNA Structure History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Rosalind Franklin &amp; Maurice Wilkins, 1952 - </a:t>
            </a:r>
            <a:r>
              <a:rPr lang="en-US" sz="2400" dirty="0" smtClean="0"/>
              <a:t>used X-ray photographs of DNA crystals </a:t>
            </a:r>
          </a:p>
          <a:p>
            <a:pPr lvl="1"/>
            <a:r>
              <a:rPr lang="en-US" sz="2400" dirty="0" smtClean="0"/>
              <a:t>Found the following:</a:t>
            </a:r>
          </a:p>
          <a:p>
            <a:pPr lvl="2"/>
            <a:r>
              <a:rPr lang="en-US" dirty="0" smtClean="0"/>
              <a:t>DNA strands are twisted around each other</a:t>
            </a:r>
          </a:p>
          <a:p>
            <a:pPr lvl="2"/>
            <a:r>
              <a:rPr lang="en-US" dirty="0" smtClean="0"/>
              <a:t>Composed of 2 strands in the structure</a:t>
            </a:r>
          </a:p>
          <a:p>
            <a:pPr lvl="2"/>
            <a:r>
              <a:rPr lang="en-US" dirty="0" smtClean="0"/>
              <a:t>Nitrogenous bases are near the center </a:t>
            </a:r>
          </a:p>
        </p:txBody>
      </p:sp>
      <p:pic>
        <p:nvPicPr>
          <p:cNvPr id="5122" name="Picture 2" descr="http://danielharvey9.edublogs.org/files/2010/07/x-ray-diffra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33800"/>
            <a:ext cx="4953000" cy="2835992"/>
          </a:xfrm>
          <a:prstGeom prst="rect">
            <a:avLst/>
          </a:prstGeom>
          <a:ln w="88900" cap="sq" cmpd="thickThin">
            <a:solidFill>
              <a:srgbClr val="00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DNA Structure History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Watson and Crick- </a:t>
            </a:r>
            <a:r>
              <a:rPr lang="en-US" sz="2400" dirty="0" smtClean="0"/>
              <a:t>suggested a model for the structure of DNA (1953)</a:t>
            </a:r>
          </a:p>
          <a:p>
            <a:pPr lvl="1"/>
            <a:r>
              <a:rPr lang="en-US" sz="2400" dirty="0" smtClean="0"/>
              <a:t>Relied heavily on scientist before them</a:t>
            </a:r>
          </a:p>
          <a:p>
            <a:pPr lvl="1"/>
            <a:r>
              <a:rPr lang="en-US" sz="2400" dirty="0" smtClean="0"/>
              <a:t>Won the Nobel Peace prize for their discovery</a:t>
            </a:r>
          </a:p>
          <a:p>
            <a:endParaRPr lang="en-US" sz="2800" dirty="0"/>
          </a:p>
        </p:txBody>
      </p:sp>
      <p:pic>
        <p:nvPicPr>
          <p:cNvPr id="1028" name="Picture 4" descr="http://www.rechargebiomedical.com/blog/wp-content/uploads/2010/12/watson_cr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82159"/>
            <a:ext cx="5486400" cy="3547241"/>
          </a:xfrm>
          <a:prstGeom prst="rect">
            <a:avLst/>
          </a:prstGeom>
          <a:ln w="88900" cap="sq" cmpd="thickThin">
            <a:solidFill>
              <a:srgbClr val="00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 rot="335599">
            <a:off x="4004621" y="5664620"/>
            <a:ext cx="4316631" cy="769441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4400" dirty="0" smtClean="0"/>
              <a:t>Were they right?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DNA Function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Stores Info</a:t>
            </a:r>
            <a:r>
              <a:rPr lang="en-US" dirty="0" smtClean="0"/>
              <a:t>.</a:t>
            </a:r>
            <a:r>
              <a:rPr lang="en-US" dirty="0" smtClean="0">
                <a:sym typeface="Wingdings" pitchFamily="2" charset="2"/>
              </a:rPr>
              <a:t> genes for controlling patterns of development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rgbClr val="FF0066"/>
                </a:solidFill>
                <a:sym typeface="Wingdings" pitchFamily="2" charset="2"/>
              </a:rPr>
              <a:t>Copying Info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rgbClr val="FF0066"/>
                </a:solidFill>
                <a:sym typeface="Wingdings" pitchFamily="2" charset="2"/>
              </a:rPr>
              <a:t>Transferring Info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4038600" y="3124200"/>
            <a:ext cx="457200" cy="1524000"/>
          </a:xfrm>
          <a:prstGeom prst="rightBrace">
            <a:avLst/>
          </a:prstGeom>
          <a:ln w="285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3429000"/>
            <a:ext cx="3729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Replication, Transcription </a:t>
            </a:r>
          </a:p>
          <a:p>
            <a:pPr algn="ctr"/>
            <a:r>
              <a:rPr lang="en-US" sz="2400" dirty="0" smtClean="0"/>
              <a:t>and Translation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6103</TotalTime>
  <Words>359</Words>
  <Application>Microsoft Office PowerPoint</Application>
  <PresentationFormat>On-screen Show (4:3)</PresentationFormat>
  <Paragraphs>83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DNA History</vt:lpstr>
      <vt:lpstr>Scientists who discovered DNA</vt:lpstr>
      <vt:lpstr>PowerPoint Presentation</vt:lpstr>
      <vt:lpstr>Scientists who discovered DNA</vt:lpstr>
      <vt:lpstr>Scientists who discovered DNA</vt:lpstr>
      <vt:lpstr>PowerPoint Presentation</vt:lpstr>
      <vt:lpstr>DNA Structure History</vt:lpstr>
      <vt:lpstr>DNA Structure History</vt:lpstr>
      <vt:lpstr>DNA Function</vt:lpstr>
      <vt:lpstr>DNA Composition</vt:lpstr>
      <vt:lpstr>Bases</vt:lpstr>
      <vt:lpstr>Arrangement</vt:lpstr>
      <vt:lpstr>PowerPoint Presentation</vt:lpstr>
    </vt:vector>
  </TitlesOfParts>
  <Company>Dayton Early College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Function</dc:title>
  <dc:creator>DECA</dc:creator>
  <cp:lastModifiedBy>Soehner.3@gmail.com</cp:lastModifiedBy>
  <cp:revision>448</cp:revision>
  <dcterms:created xsi:type="dcterms:W3CDTF">2010-11-11T01:37:49Z</dcterms:created>
  <dcterms:modified xsi:type="dcterms:W3CDTF">2016-11-03T23:42:05Z</dcterms:modified>
</cp:coreProperties>
</file>