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312" r:id="rId2"/>
    <p:sldId id="310" r:id="rId3"/>
    <p:sldId id="309" r:id="rId4"/>
    <p:sldId id="311" r:id="rId5"/>
    <p:sldId id="280" r:id="rId6"/>
    <p:sldId id="279" r:id="rId7"/>
    <p:sldId id="281" r:id="rId8"/>
    <p:sldId id="284" r:id="rId9"/>
    <p:sldId id="285" r:id="rId10"/>
    <p:sldId id="286" r:id="rId11"/>
    <p:sldId id="287" r:id="rId12"/>
    <p:sldId id="289" r:id="rId13"/>
    <p:sldId id="273" r:id="rId14"/>
    <p:sldId id="276" r:id="rId15"/>
    <p:sldId id="322" r:id="rId16"/>
    <p:sldId id="325" r:id="rId17"/>
    <p:sldId id="324" r:id="rId18"/>
    <p:sldId id="315" r:id="rId19"/>
    <p:sldId id="316" r:id="rId20"/>
    <p:sldId id="317" r:id="rId21"/>
    <p:sldId id="321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69696"/>
    <a:srgbClr val="FFCC00"/>
    <a:srgbClr val="00CC66"/>
    <a:srgbClr val="6666FF"/>
    <a:srgbClr val="000000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74" autoAdjust="0"/>
    <p:restoredTop sz="87074" autoAdjust="0"/>
  </p:normalViewPr>
  <p:slideViewPr>
    <p:cSldViewPr>
      <p:cViewPr varScale="1">
        <p:scale>
          <a:sx n="63" d="100"/>
          <a:sy n="63" d="100"/>
        </p:scale>
        <p:origin x="9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B733367-0BC7-41BD-9267-05896A9E150B}" type="datetimeFigureOut">
              <a:rPr lang="en-US"/>
              <a:pPr>
                <a:defRPr/>
              </a:pPr>
              <a:t>8/18/2016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C4E471B-FF1E-4E08-8E9C-511F1D7F1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52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research method is applied universally.  Problems are approached and solved with imagination, creativity,  and prior knowledge.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4E471B-FF1E-4E08-8E9C-511F1D7F19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38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en-US" sz="1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12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amount of sleep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4E471B-FF1E-4E08-8E9C-511F1D7F195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1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E74FC6-0D4B-49D6-9237-234B620CA1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B648485-EA59-4CAA-B8D5-FEA090E507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FB14C1-097A-4A58-946B-9D052D80E9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934484-124F-464A-B3E7-48CA2674A3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76AFCF-5C8A-4EFF-B5A0-A5A37C88FF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F17917-16BF-4EC7-9527-6399AB4026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04225A-749A-4B15-B5B6-A1591D76E0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214DF1-1176-48C8-B65C-5D2160163D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E40733-A151-4FA9-AF1C-5F842E3024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C5225B-03B4-4949-BA99-806692FC24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655A65-9EE1-4DC6-B281-5E76EBFCD8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5817FA-258B-46A2-BB68-77375F3426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78C847D6-4415-4ECA-A501-8BBC294DDD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Showcard Gothic" pitchFamily="82" charset="0"/>
              </a:rPr>
              <a:t>Design Process</a:t>
            </a:r>
            <a:endParaRPr lang="en-US" sz="4800" dirty="0">
              <a:latin typeface="Showcard Goth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6AFCF-5C8A-4EFF-B5A0-A5A37C88FFC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037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037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Your Task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2920" y="1524000"/>
            <a:ext cx="8183880" cy="31943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You must make two observations &amp; two inferences for every picture I show you!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6AFCF-5C8A-4EFF-B5A0-A5A37C88FFC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33400"/>
            <a:ext cx="5362575" cy="58379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628650"/>
            <a:ext cx="8343900" cy="5600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2C51-CE37-4A03-9131-541676405F9A}" type="slidenum">
              <a:rPr lang="en-US"/>
              <a:pPr/>
              <a:t>15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-152400"/>
            <a:ext cx="8229600" cy="1143000"/>
          </a:xfrm>
        </p:spPr>
        <p:txBody>
          <a:bodyPr/>
          <a:lstStyle/>
          <a:p>
            <a:r>
              <a:rPr lang="en-US" dirty="0">
                <a:latin typeface="Showcard Gothic" pitchFamily="82" charset="0"/>
              </a:rPr>
              <a:t>Experimentation</a:t>
            </a:r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609600" y="1143000"/>
            <a:ext cx="7924800" cy="2109788"/>
            <a:chOff x="-24" y="1489"/>
            <a:chExt cx="3435" cy="753"/>
          </a:xfrm>
        </p:grpSpPr>
        <p:cxnSp>
          <p:nvCxnSpPr>
            <p:cNvPr id="75780" name="_s75780"/>
            <p:cNvCxnSpPr>
              <a:cxnSpLocks noChangeShapeType="1"/>
              <a:stCxn id="7" idx="0"/>
              <a:endCxn id="3" idx="2"/>
            </p:cNvCxnSpPr>
            <p:nvPr/>
          </p:nvCxnSpPr>
          <p:spPr bwMode="auto">
            <a:xfrm rot="5400000" flipH="1">
              <a:off x="2207" y="1264"/>
              <a:ext cx="177" cy="1204"/>
            </a:xfrm>
            <a:prstGeom prst="bentConnector3">
              <a:avLst>
                <a:gd name="adj1" fmla="val 2300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781" name="_s75781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16200000">
              <a:off x="1606" y="1865"/>
              <a:ext cx="177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782" name="_s75782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003" y="1264"/>
              <a:ext cx="177" cy="1204"/>
            </a:xfrm>
            <a:prstGeom prst="bentConnector3">
              <a:avLst>
                <a:gd name="adj1" fmla="val 2300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75783"/>
            <p:cNvSpPr>
              <a:spLocks noChangeArrowheads="1"/>
            </p:cNvSpPr>
            <p:nvPr/>
          </p:nvSpPr>
          <p:spPr bwMode="auto">
            <a:xfrm>
              <a:off x="1255" y="1489"/>
              <a:ext cx="87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106985" tIns="53492" rIns="106985" bIns="5349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Experiment</a:t>
              </a:r>
            </a:p>
          </p:txBody>
        </p:sp>
        <p:sp>
          <p:nvSpPr>
            <p:cNvPr id="4" name="_s75784"/>
            <p:cNvSpPr>
              <a:spLocks noChangeArrowheads="1"/>
            </p:cNvSpPr>
            <p:nvPr/>
          </p:nvSpPr>
          <p:spPr bwMode="auto">
            <a:xfrm>
              <a:off x="-24" y="1954"/>
              <a:ext cx="1027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106985" tIns="53492" rIns="106985" bIns="5349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Independent Variable</a:t>
              </a:r>
            </a:p>
          </p:txBody>
        </p:sp>
        <p:sp>
          <p:nvSpPr>
            <p:cNvPr id="6" name="_s75785"/>
            <p:cNvSpPr>
              <a:spLocks noChangeArrowheads="1"/>
            </p:cNvSpPr>
            <p:nvPr/>
          </p:nvSpPr>
          <p:spPr bwMode="auto">
            <a:xfrm>
              <a:off x="1180" y="1954"/>
              <a:ext cx="1027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106985" tIns="53492" rIns="106985" bIns="5349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Dependent Variable</a:t>
              </a:r>
            </a:p>
          </p:txBody>
        </p:sp>
        <p:sp>
          <p:nvSpPr>
            <p:cNvPr id="7" name="_s75786"/>
            <p:cNvSpPr>
              <a:spLocks noChangeArrowheads="1"/>
            </p:cNvSpPr>
            <p:nvPr/>
          </p:nvSpPr>
          <p:spPr bwMode="auto">
            <a:xfrm>
              <a:off x="2384" y="1954"/>
              <a:ext cx="1027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106985" tIns="53492" rIns="106985" bIns="5349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Constants</a:t>
              </a:r>
            </a:p>
          </p:txBody>
        </p:sp>
      </p:grpSp>
      <p:sp>
        <p:nvSpPr>
          <p:cNvPr id="9230" name="Rectangle 1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3505200"/>
            <a:ext cx="7543800" cy="2690812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Independent variable </a:t>
            </a:r>
            <a:r>
              <a:rPr lang="en-US" sz="2800" dirty="0"/>
              <a:t>is controlled by the experimenter</a:t>
            </a:r>
            <a:r>
              <a:rPr lang="en-US" sz="2800" dirty="0" smtClean="0"/>
              <a:t>.</a:t>
            </a:r>
          </a:p>
          <a:p>
            <a:pPr algn="ctr">
              <a:lnSpc>
                <a:spcPct val="90000"/>
              </a:lnSpc>
              <a:buNone/>
            </a:pPr>
            <a:endParaRPr lang="en-US" sz="1100" dirty="0"/>
          </a:p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Dependent variable </a:t>
            </a:r>
            <a:r>
              <a:rPr lang="en-US" sz="2800" dirty="0" smtClean="0"/>
              <a:t>variable observed that changes in response to the independent variable. </a:t>
            </a:r>
          </a:p>
          <a:p>
            <a:pPr algn="ctr">
              <a:lnSpc>
                <a:spcPct val="90000"/>
              </a:lnSpc>
            </a:pPr>
            <a:endParaRPr lang="en-US" sz="1200" dirty="0"/>
          </a:p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Constants</a:t>
            </a:r>
            <a:r>
              <a:rPr lang="en-US" sz="2800" dirty="0"/>
              <a:t> are factors that do not change during an experiment.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123heartdiseasecenter.com/images/heart-beat.gi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4950" y="1276350"/>
            <a:ext cx="7639050" cy="2762250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457200" y="3962400"/>
            <a:ext cx="83058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Experiment involves how much a person exercises.  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Independent variable- </a:t>
            </a:r>
            <a:r>
              <a:rPr lang="en-US" dirty="0" smtClean="0"/>
              <a:t>type </a:t>
            </a:r>
            <a:r>
              <a:rPr lang="en-US" smtClean="0"/>
              <a:t>of exercise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Dependent variable- </a:t>
            </a:r>
            <a:r>
              <a:rPr lang="en-US" dirty="0" smtClean="0"/>
              <a:t>their heart rate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Constant- </a:t>
            </a:r>
            <a:r>
              <a:rPr lang="en-US" dirty="0" smtClean="0"/>
              <a:t>amount of oxygen in the air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33400"/>
            <a:ext cx="3151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Showcard Gothic" pitchFamily="82" charset="0"/>
              </a:rPr>
              <a:t>Example:</a:t>
            </a:r>
            <a:endParaRPr lang="en-US" sz="4800" dirty="0"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5225B-03B4-4949-BA99-806692FC24A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For example: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3749040" cy="4572000"/>
          </a:xfrm>
          <a:prstGeom prst="rect">
            <a:avLst/>
          </a:prstGeom>
        </p:spPr>
        <p:txBody>
          <a:bodyPr/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I drink Mountain Dew before bed, then I will not sleep very much. 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36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IV:</a:t>
            </a:r>
            <a:endParaRPr kumimoji="0" lang="en-US" sz="2800" b="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800" b="1" i="1" u="sng" strike="noStrike" kern="120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36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DV:</a:t>
            </a:r>
          </a:p>
          <a:p>
            <a:pPr marL="265176" marR="0" lvl="0" indent="-265176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lang="en-US" sz="3600" b="1" i="1" u="sng" dirty="0" smtClean="0">
              <a:solidFill>
                <a:srgbClr val="FF6600"/>
              </a:solidFill>
              <a:latin typeface="+mn-lt"/>
            </a:endParaRPr>
          </a:p>
          <a:p>
            <a:pPr marL="265176" marR="0" lvl="0" indent="-265176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36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C:</a:t>
            </a:r>
            <a:endParaRPr kumimoji="0" lang="en-US" sz="2800" b="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hotelminishop.com/mountain_d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752600"/>
            <a:ext cx="35814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71600" y="3505200"/>
            <a:ext cx="3722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u="sng" dirty="0" smtClean="0"/>
              <a:t>drinking Mountain Dew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4648200"/>
            <a:ext cx="2983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u="sng" dirty="0" smtClean="0"/>
              <a:t>the amount of sleep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5801380"/>
            <a:ext cx="4390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u="sng" dirty="0" smtClean="0"/>
              <a:t>the amount of Mountain Dew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0438" y="4986338"/>
            <a:ext cx="8183562" cy="1050925"/>
          </a:xfrm>
        </p:spPr>
        <p:txBody>
          <a:bodyPr/>
          <a:lstStyle/>
          <a:p>
            <a:r>
              <a:rPr lang="en-US" dirty="0" smtClean="0"/>
              <a:t>Another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609600"/>
            <a:ext cx="4267200" cy="4389438"/>
          </a:xfrm>
        </p:spPr>
        <p:txBody>
          <a:bodyPr>
            <a:normAutofit fontScale="85000" lnSpcReduction="20000"/>
          </a:bodyPr>
          <a:lstStyle/>
          <a:p>
            <a:pPr algn="ctr">
              <a:buFontTx/>
              <a:buNone/>
            </a:pPr>
            <a:r>
              <a:rPr lang="en-US" sz="3200" dirty="0" smtClean="0"/>
              <a:t>If I leave all the lights on all day, then my electric bill will be expensive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sz="3600" dirty="0" smtClean="0">
                <a:solidFill>
                  <a:srgbClr val="FF6600"/>
                </a:solidFill>
              </a:rPr>
              <a:t>IV: </a:t>
            </a:r>
            <a:r>
              <a:rPr lang="en-US" dirty="0" smtClean="0"/>
              <a:t>__________________</a:t>
            </a:r>
          </a:p>
          <a:p>
            <a:pPr>
              <a:buFontTx/>
              <a:buNone/>
            </a:pPr>
            <a:r>
              <a:rPr lang="en-US" dirty="0" smtClean="0"/>
              <a:t>		</a:t>
            </a:r>
          </a:p>
          <a:p>
            <a:pPr>
              <a:buFontTx/>
              <a:buNone/>
            </a:pPr>
            <a:r>
              <a:rPr lang="en-US" sz="3600" dirty="0" smtClean="0">
                <a:solidFill>
                  <a:srgbClr val="FF6600"/>
                </a:solidFill>
              </a:rPr>
              <a:t>DV: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_________________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sz="3600" dirty="0" smtClean="0">
                <a:solidFill>
                  <a:srgbClr val="FF6600"/>
                </a:solidFill>
              </a:rPr>
              <a:t>C:</a:t>
            </a:r>
            <a:r>
              <a:rPr lang="en-US" sz="3200" dirty="0" smtClean="0"/>
              <a:t> ______________</a:t>
            </a:r>
            <a:r>
              <a:rPr lang="en-US" sz="3600" dirty="0" smtClean="0">
                <a:solidFill>
                  <a:srgbClr val="FF6600"/>
                </a:solidFill>
              </a:rPr>
              <a:t> </a:t>
            </a:r>
            <a:endParaRPr lang="en-US" sz="3600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762000"/>
            <a:ext cx="3219450" cy="45259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295400" y="2362200"/>
            <a:ext cx="326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Leave the lights 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3515380"/>
            <a:ext cx="2507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Expensive Bill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277380"/>
            <a:ext cx="3528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Other electric expenses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b="1" dirty="0" err="1" smtClean="0">
                <a:ln>
                  <a:solidFill>
                    <a:srgbClr val="00B050"/>
                  </a:solidFill>
                </a:ln>
              </a:rPr>
              <a:t>Ie</a:t>
            </a:r>
            <a:r>
              <a:rPr lang="en-US" b="1" dirty="0" smtClean="0">
                <a:ln>
                  <a:solidFill>
                    <a:srgbClr val="00B050"/>
                  </a:solidFill>
                </a:ln>
              </a:rPr>
              <a:t>.</a:t>
            </a:r>
            <a:endParaRPr lang="en-US" b="1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066800"/>
            <a:ext cx="5486400" cy="5791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you were measuring the growth rate of plants under full sunlight for 8 hrs. a day versus plants that only have 4 hrs. of full sunlight per day.</a:t>
            </a:r>
          </a:p>
          <a:p>
            <a:pPr lvl="1">
              <a:buNone/>
            </a:pPr>
            <a:endParaRPr lang="en-US" sz="1100" u="sng" dirty="0" smtClean="0">
              <a:solidFill>
                <a:srgbClr val="FF6600"/>
              </a:solidFill>
            </a:endParaRPr>
          </a:p>
          <a:p>
            <a:pPr lvl="1">
              <a:buNone/>
            </a:pPr>
            <a:r>
              <a:rPr lang="en-US" sz="2800" u="sng" dirty="0" smtClean="0">
                <a:solidFill>
                  <a:srgbClr val="FF6600"/>
                </a:solidFill>
              </a:rPr>
              <a:t>IV:</a:t>
            </a:r>
            <a:r>
              <a:rPr lang="en-US" sz="2800" dirty="0" smtClean="0">
                <a:solidFill>
                  <a:srgbClr val="FF6600"/>
                </a:solidFill>
              </a:rPr>
              <a:t> ________________</a:t>
            </a:r>
          </a:p>
          <a:p>
            <a:pPr lvl="1">
              <a:buNone/>
            </a:pPr>
            <a:endParaRPr lang="en-US" sz="2800" dirty="0" smtClean="0">
              <a:solidFill>
                <a:srgbClr val="FF6600"/>
              </a:solidFill>
            </a:endParaRPr>
          </a:p>
          <a:p>
            <a:pPr lvl="1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DV: __________________</a:t>
            </a:r>
          </a:p>
          <a:p>
            <a:pPr lvl="1">
              <a:buNone/>
            </a:pPr>
            <a:endParaRPr lang="en-US" sz="2800" dirty="0" smtClean="0">
              <a:solidFill>
                <a:srgbClr val="FF6600"/>
              </a:solidFill>
            </a:endParaRPr>
          </a:p>
          <a:p>
            <a:pPr lvl="1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C: ___________________</a:t>
            </a:r>
            <a:endParaRPr lang="en-US" sz="2800" dirty="0" smtClean="0"/>
          </a:p>
        </p:txBody>
      </p:sp>
      <p:pic>
        <p:nvPicPr>
          <p:cNvPr id="10244" name="Picture 4" descr="http://www.ecoshuttle.net/wp-content/uploads/2007/09/small-web-pl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676400"/>
            <a:ext cx="2055321" cy="3505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1676400" y="3011269"/>
            <a:ext cx="3413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6600"/>
                </a:solidFill>
              </a:rPr>
              <a:t>Amount of sunlight</a:t>
            </a:r>
            <a:endParaRPr lang="en-US" sz="3600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8996" y="3849469"/>
            <a:ext cx="4238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6600"/>
                </a:solidFill>
              </a:rPr>
              <a:t>Growth rate of the plant</a:t>
            </a:r>
            <a:endParaRPr lang="en-US" sz="3600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4800600"/>
            <a:ext cx="333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6600"/>
                </a:solidFill>
              </a:rPr>
              <a:t>Amount of water</a:t>
            </a:r>
            <a:endParaRPr lang="en-US" sz="36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5486400"/>
            <a:ext cx="8183880" cy="105156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Showcard Gothic" pitchFamily="82" charset="0"/>
              </a:rPr>
              <a:t>The Design Process</a:t>
            </a:r>
            <a:endParaRPr lang="en-US" sz="4000" dirty="0">
              <a:latin typeface="Showcard Gothic" pitchFamily="8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609600"/>
            <a:ext cx="818388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OBSERVATION </a:t>
            </a:r>
            <a:r>
              <a:rPr lang="en-US" dirty="0" smtClean="0"/>
              <a:t>or identify a problem.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Form a question.</a:t>
            </a:r>
          </a:p>
          <a:p>
            <a:pPr marL="347472" lvl="1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HYPOTHESIZE </a:t>
            </a:r>
            <a:r>
              <a:rPr lang="en-US" dirty="0" smtClean="0"/>
              <a:t>(</a:t>
            </a:r>
            <a:r>
              <a:rPr lang="en-US" i="1" dirty="0" smtClean="0"/>
              <a:t>testable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explanation for the </a:t>
            </a:r>
            <a:r>
              <a:rPr lang="en-US" dirty="0" smtClean="0"/>
              <a:t>observation).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/>
              <a:t>hypothesis </a:t>
            </a:r>
            <a:r>
              <a:rPr lang="en-US" dirty="0" smtClean="0"/>
              <a:t>may be </a:t>
            </a:r>
            <a:r>
              <a:rPr lang="en-US" dirty="0"/>
              <a:t>stated as a question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</a:t>
            </a:r>
            <a:r>
              <a:rPr lang="en-US" dirty="0" smtClean="0"/>
              <a:t> to test the hypothesis.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ANALYZE </a:t>
            </a:r>
            <a:r>
              <a:rPr lang="en-US" dirty="0" smtClean="0"/>
              <a:t>data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CONLUDE </a:t>
            </a:r>
            <a:r>
              <a:rPr lang="en-US" dirty="0" smtClean="0"/>
              <a:t>the results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FDED-5DA0-4AC9-95DE-51CCAFCB2555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1371600"/>
            <a:ext cx="4191000" cy="1143000"/>
          </a:xfrm>
        </p:spPr>
        <p:txBody>
          <a:bodyPr>
            <a:normAutofit/>
          </a:bodyPr>
          <a:lstStyle/>
          <a:p>
            <a:pPr algn="ctr"/>
            <a:r>
              <a:rPr lang="en-US" sz="3100" b="1" u="sng" dirty="0" smtClean="0"/>
              <a:t>Dependent Variable</a:t>
            </a:r>
            <a:endParaRPr lang="en-US" sz="31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41325" y="2590800"/>
            <a:ext cx="3902075" cy="3429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There can be </a:t>
            </a:r>
            <a:r>
              <a:rPr lang="en-US" sz="2600" b="1" u="sng" dirty="0" smtClean="0">
                <a:solidFill>
                  <a:srgbClr val="00B050"/>
                </a:solidFill>
              </a:rPr>
              <a:t>more</a:t>
            </a:r>
            <a:r>
              <a:rPr lang="en-US" sz="2600" b="1" u="sng" dirty="0" smtClean="0"/>
              <a:t> than </a:t>
            </a:r>
            <a:r>
              <a:rPr lang="en-US" sz="2600" b="1" dirty="0" smtClean="0"/>
              <a:t>one</a:t>
            </a:r>
            <a:r>
              <a:rPr lang="en-US" sz="2600" dirty="0" smtClean="0"/>
              <a:t> DV</a:t>
            </a:r>
          </a:p>
          <a:p>
            <a:pPr lvl="1"/>
            <a:r>
              <a:rPr lang="en-US" dirty="0" smtClean="0"/>
              <a:t>Growth rate= one DV</a:t>
            </a:r>
          </a:p>
          <a:p>
            <a:pPr lvl="1"/>
            <a:r>
              <a:rPr lang="en-US" dirty="0" smtClean="0"/>
              <a:t>Overall height of plant= another DV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724400" y="2590800"/>
            <a:ext cx="3749675" cy="3352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can </a:t>
            </a:r>
            <a:r>
              <a:rPr lang="en-US" b="1" u="sng" dirty="0" smtClean="0"/>
              <a:t>only be </a:t>
            </a:r>
            <a:r>
              <a:rPr lang="en-US" b="1" u="sng" dirty="0" smtClean="0">
                <a:solidFill>
                  <a:srgbClr val="00B050"/>
                </a:solidFill>
              </a:rPr>
              <a:t>one</a:t>
            </a:r>
            <a:r>
              <a:rPr lang="en-US" b="1" u="sng" dirty="0" smtClean="0"/>
              <a:t> IV </a:t>
            </a:r>
            <a:r>
              <a:rPr lang="en-US" dirty="0" smtClean="0"/>
              <a:t>for any experiment</a:t>
            </a:r>
          </a:p>
          <a:p>
            <a:pPr lvl="1"/>
            <a:r>
              <a:rPr lang="en-US" sz="2600" dirty="0" smtClean="0"/>
              <a:t>More than 1 IV means the results can’t be pin-pointed to a specific variable that caused it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88893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Can there be more than one Dependent and Independent Variable?</a:t>
            </a:r>
            <a:endParaRPr lang="en-US" sz="3600" b="1" dirty="0">
              <a:solidFill>
                <a:srgbClr val="00B05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095500" y="4000500"/>
            <a:ext cx="4800600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0" y="1371600"/>
            <a:ext cx="4191000" cy="114300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u="sng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Ind</a:t>
            </a: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ependent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Variable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&amp; Experimental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00B050"/>
                </a:solidFill>
              </a:rPr>
              <a:t>Experimental group- </a:t>
            </a:r>
            <a:r>
              <a:rPr lang="en-US" dirty="0" smtClean="0"/>
              <a:t>the group of subjects who receive the IV</a:t>
            </a:r>
          </a:p>
          <a:p>
            <a:r>
              <a:rPr lang="en-US" b="1" u="sng" dirty="0" smtClean="0">
                <a:solidFill>
                  <a:srgbClr val="00B050"/>
                </a:solidFill>
              </a:rPr>
              <a:t>Control group- </a:t>
            </a:r>
            <a:r>
              <a:rPr lang="en-US" dirty="0" smtClean="0"/>
              <a:t>exposed to the </a:t>
            </a:r>
            <a:r>
              <a:rPr lang="en-US" u="sng" dirty="0" smtClean="0"/>
              <a:t>same conditions</a:t>
            </a:r>
            <a:r>
              <a:rPr lang="en-US" dirty="0" smtClean="0"/>
              <a:t> as the experimental group </a:t>
            </a:r>
            <a:r>
              <a:rPr lang="en-US" b="1" u="sng" dirty="0" smtClean="0"/>
              <a:t>except</a:t>
            </a:r>
            <a:r>
              <a:rPr lang="en-US" u="sng" dirty="0" smtClean="0"/>
              <a:t> for the IV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rwallpaper.com/wallpapers/Sesame-Street-Oscar-1280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1"/>
            <a:ext cx="9144000" cy="73152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715000"/>
            <a:ext cx="3581400" cy="105156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Mnemonic for the </a:t>
            </a:r>
            <a:br>
              <a:rPr lang="en-US" sz="4000" dirty="0" smtClean="0"/>
            </a:br>
            <a:r>
              <a:rPr lang="en-US" sz="4000" dirty="0" smtClean="0"/>
              <a:t>Design Process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76200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en-US" sz="4400" b="1" dirty="0" smtClean="0"/>
              <a:t>O</a:t>
            </a:r>
            <a:r>
              <a:rPr lang="en-US" sz="4400" dirty="0" smtClean="0"/>
              <a:t>scar</a:t>
            </a:r>
          </a:p>
          <a:p>
            <a:pPr>
              <a:buNone/>
            </a:pPr>
            <a:r>
              <a:rPr lang="en-US" sz="4400" b="1" dirty="0" smtClean="0"/>
              <a:t>H</a:t>
            </a:r>
            <a:r>
              <a:rPr lang="en-US" sz="4400" dirty="0" smtClean="0"/>
              <a:t>ates</a:t>
            </a:r>
          </a:p>
          <a:p>
            <a:pPr>
              <a:buNone/>
            </a:pPr>
            <a:r>
              <a:rPr lang="en-US" sz="4400" b="1" dirty="0" smtClean="0"/>
              <a:t>E</a:t>
            </a:r>
            <a:r>
              <a:rPr lang="en-US" sz="4400" dirty="0" smtClean="0"/>
              <a:t>ating </a:t>
            </a:r>
          </a:p>
          <a:p>
            <a:pPr>
              <a:buNone/>
            </a:pPr>
            <a:r>
              <a:rPr lang="en-US" sz="4400" b="1" dirty="0" smtClean="0"/>
              <a:t>A</a:t>
            </a:r>
            <a:r>
              <a:rPr lang="en-US" sz="4400" dirty="0" smtClean="0"/>
              <a:t>pple </a:t>
            </a:r>
          </a:p>
          <a:p>
            <a:pPr>
              <a:buNone/>
            </a:pPr>
            <a:r>
              <a:rPr lang="en-US" sz="4400" b="1" dirty="0" smtClean="0"/>
              <a:t>C</a:t>
            </a:r>
            <a:r>
              <a:rPr lang="en-US" sz="4400" dirty="0" smtClean="0"/>
              <a:t>hips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5928" y="6111875"/>
            <a:ext cx="457200" cy="365125"/>
          </a:xfrm>
        </p:spPr>
        <p:txBody>
          <a:bodyPr/>
          <a:lstStyle/>
          <a:p>
            <a:pPr>
              <a:defRPr/>
            </a:pPr>
            <a:fld id="{3E76AFCF-5C8A-4EFF-B5A0-A5A37C88FFC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05200" y="990600"/>
            <a:ext cx="2209800" cy="533400"/>
          </a:xfrm>
          <a:prstGeom prst="ellipse">
            <a:avLst/>
          </a:prstGeom>
          <a:solidFill>
            <a:srgbClr val="A234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Ask a Question</a:t>
            </a:r>
            <a:endParaRPr lang="en-US" sz="1600" dirty="0"/>
          </a:p>
        </p:txBody>
      </p:sp>
      <p:sp>
        <p:nvSpPr>
          <p:cNvPr id="6" name="Oval 5"/>
          <p:cNvSpPr/>
          <p:nvPr/>
        </p:nvSpPr>
        <p:spPr>
          <a:xfrm>
            <a:off x="3505200" y="381000"/>
            <a:ext cx="2209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Make Observations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>
            <a:off x="3505200" y="1676400"/>
            <a:ext cx="2209800" cy="533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Background Research</a:t>
            </a:r>
            <a:endParaRPr lang="en-US" sz="1600" dirty="0"/>
          </a:p>
        </p:txBody>
      </p:sp>
      <p:sp>
        <p:nvSpPr>
          <p:cNvPr id="8" name="Oval 7"/>
          <p:cNvSpPr/>
          <p:nvPr/>
        </p:nvSpPr>
        <p:spPr>
          <a:xfrm>
            <a:off x="3505200" y="2286000"/>
            <a:ext cx="2209800" cy="533400"/>
          </a:xfrm>
          <a:prstGeom prst="ellipse">
            <a:avLst/>
          </a:prstGeom>
          <a:solidFill>
            <a:srgbClr val="E460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Form a hypothesis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3505200" y="2971800"/>
            <a:ext cx="2209800" cy="533400"/>
          </a:xfrm>
          <a:prstGeom prst="ellipse">
            <a:avLst/>
          </a:prstGeom>
          <a:solidFill>
            <a:srgbClr val="72E3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Test w/ an experiment</a:t>
            </a:r>
            <a:endParaRPr lang="en-US" sz="1600" dirty="0"/>
          </a:p>
        </p:txBody>
      </p:sp>
      <p:sp>
        <p:nvSpPr>
          <p:cNvPr id="10" name="Oval 9"/>
          <p:cNvSpPr/>
          <p:nvPr/>
        </p:nvSpPr>
        <p:spPr>
          <a:xfrm>
            <a:off x="3505200" y="3657600"/>
            <a:ext cx="2209800" cy="533400"/>
          </a:xfrm>
          <a:prstGeom prst="ellipse">
            <a:avLst/>
          </a:prstGeom>
          <a:solidFill>
            <a:srgbClr val="ED73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Analyze results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3505200" y="4343400"/>
            <a:ext cx="2209800" cy="5334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Draw Conclusion</a:t>
            </a:r>
            <a:endParaRPr lang="en-US" sz="1600" dirty="0"/>
          </a:p>
        </p:txBody>
      </p:sp>
      <p:sp>
        <p:nvSpPr>
          <p:cNvPr id="12" name="Oval 11"/>
          <p:cNvSpPr/>
          <p:nvPr/>
        </p:nvSpPr>
        <p:spPr>
          <a:xfrm>
            <a:off x="6400800" y="2209800"/>
            <a:ext cx="2209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Think! Try Again!</a:t>
            </a:r>
            <a:endParaRPr lang="en-US" sz="1600" dirty="0"/>
          </a:p>
        </p:txBody>
      </p:sp>
      <p:sp>
        <p:nvSpPr>
          <p:cNvPr id="13" name="Oval 12"/>
          <p:cNvSpPr/>
          <p:nvPr/>
        </p:nvSpPr>
        <p:spPr>
          <a:xfrm>
            <a:off x="1828800" y="4953000"/>
            <a:ext cx="2209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Hypothesis is true</a:t>
            </a:r>
            <a:endParaRPr lang="en-US" sz="1600" dirty="0"/>
          </a:p>
        </p:txBody>
      </p:sp>
      <p:sp>
        <p:nvSpPr>
          <p:cNvPr id="14" name="Oval 13"/>
          <p:cNvSpPr/>
          <p:nvPr/>
        </p:nvSpPr>
        <p:spPr>
          <a:xfrm>
            <a:off x="4800600" y="4953000"/>
            <a:ext cx="2514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Hypothesis is false or partially true</a:t>
            </a:r>
            <a:endParaRPr lang="en-US" sz="1600" dirty="0"/>
          </a:p>
        </p:txBody>
      </p:sp>
      <p:sp>
        <p:nvSpPr>
          <p:cNvPr id="15" name="Oval 14"/>
          <p:cNvSpPr/>
          <p:nvPr/>
        </p:nvSpPr>
        <p:spPr>
          <a:xfrm>
            <a:off x="3352800" y="6019800"/>
            <a:ext cx="2209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Report Results</a:t>
            </a:r>
            <a:endParaRPr lang="en-US" sz="1600" dirty="0"/>
          </a:p>
        </p:txBody>
      </p:sp>
      <p:cxnSp>
        <p:nvCxnSpPr>
          <p:cNvPr id="16" name="Shape 18"/>
          <p:cNvCxnSpPr>
            <a:stCxn id="6" idx="2"/>
            <a:endCxn id="5" idx="2"/>
          </p:cNvCxnSpPr>
          <p:nvPr/>
        </p:nvCxnSpPr>
        <p:spPr>
          <a:xfrm rot="10800000" flipV="1">
            <a:off x="3505200" y="647700"/>
            <a:ext cx="1588" cy="609600"/>
          </a:xfrm>
          <a:prstGeom prst="curvedConnector3">
            <a:avLst>
              <a:gd name="adj1" fmla="val 14395466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18"/>
          <p:cNvCxnSpPr/>
          <p:nvPr/>
        </p:nvCxnSpPr>
        <p:spPr>
          <a:xfrm rot="10800000" flipV="1">
            <a:off x="3503612" y="1371599"/>
            <a:ext cx="1588" cy="609600"/>
          </a:xfrm>
          <a:prstGeom prst="curvedConnector3">
            <a:avLst>
              <a:gd name="adj1" fmla="val 14395466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 18"/>
          <p:cNvCxnSpPr/>
          <p:nvPr/>
        </p:nvCxnSpPr>
        <p:spPr>
          <a:xfrm rot="10800000" flipV="1">
            <a:off x="3503612" y="2133600"/>
            <a:ext cx="1588" cy="609600"/>
          </a:xfrm>
          <a:prstGeom prst="curvedConnector3">
            <a:avLst>
              <a:gd name="adj1" fmla="val 14395466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18"/>
          <p:cNvCxnSpPr/>
          <p:nvPr/>
        </p:nvCxnSpPr>
        <p:spPr>
          <a:xfrm rot="10800000" flipV="1">
            <a:off x="3503612" y="2819399"/>
            <a:ext cx="1588" cy="609600"/>
          </a:xfrm>
          <a:prstGeom prst="curvedConnector3">
            <a:avLst>
              <a:gd name="adj1" fmla="val 14395466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18"/>
          <p:cNvCxnSpPr/>
          <p:nvPr/>
        </p:nvCxnSpPr>
        <p:spPr>
          <a:xfrm rot="10800000" flipV="1">
            <a:off x="3352800" y="3505200"/>
            <a:ext cx="1588" cy="609600"/>
          </a:xfrm>
          <a:prstGeom prst="curvedConnector3">
            <a:avLst>
              <a:gd name="adj1" fmla="val 14395466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hape 18"/>
          <p:cNvCxnSpPr/>
          <p:nvPr/>
        </p:nvCxnSpPr>
        <p:spPr>
          <a:xfrm rot="10800000" flipV="1">
            <a:off x="3352800" y="4114800"/>
            <a:ext cx="1588" cy="609600"/>
          </a:xfrm>
          <a:prstGeom prst="curvedConnector3">
            <a:avLst>
              <a:gd name="adj1" fmla="val 14395466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962400" y="4953000"/>
            <a:ext cx="15240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4800600" y="4953000"/>
            <a:ext cx="15240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3657436" y="5867235"/>
            <a:ext cx="210111" cy="950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410200" y="5943600"/>
            <a:ext cx="15240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hape 18"/>
          <p:cNvCxnSpPr>
            <a:stCxn id="11" idx="6"/>
          </p:cNvCxnSpPr>
          <p:nvPr/>
        </p:nvCxnSpPr>
        <p:spPr>
          <a:xfrm flipV="1">
            <a:off x="5715000" y="2971800"/>
            <a:ext cx="1600200" cy="1638300"/>
          </a:xfrm>
          <a:prstGeom prst="curved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5867400" y="2514600"/>
            <a:ext cx="381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21079384">
            <a:off x="255528" y="512586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Showcard Gothic" pitchFamily="82" charset="0"/>
              </a:rPr>
              <a:t>Design Process</a:t>
            </a:r>
            <a:endParaRPr lang="en-US" sz="3600" b="1" dirty="0"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n>
                  <a:solidFill>
                    <a:srgbClr val="92D050"/>
                  </a:solidFill>
                </a:ln>
                <a:solidFill>
                  <a:srgbClr val="FFFF99"/>
                </a:solidFill>
              </a:rPr>
              <a:t>Design Process</a:t>
            </a:r>
            <a:endParaRPr lang="en-US" sz="4800" b="1" dirty="0">
              <a:ln>
                <a:solidFill>
                  <a:srgbClr val="92D050"/>
                </a:solidFill>
              </a:ln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Science originates in </a:t>
            </a:r>
            <a:r>
              <a:rPr lang="en-US" sz="3000" b="1" u="sng" dirty="0" smtClean="0"/>
              <a:t>questions </a:t>
            </a:r>
            <a:r>
              <a:rPr lang="en-US" sz="3000" dirty="0" smtClean="0"/>
              <a:t>about the world.</a:t>
            </a:r>
          </a:p>
          <a:p>
            <a:pPr lvl="1"/>
            <a:r>
              <a:rPr lang="en-US" sz="2500" dirty="0" smtClean="0"/>
              <a:t>Once a question is asked, inquiry begins</a:t>
            </a:r>
          </a:p>
          <a:p>
            <a:r>
              <a:rPr lang="en-US" sz="3000" dirty="0" smtClean="0"/>
              <a:t>Science uses </a:t>
            </a:r>
            <a:r>
              <a:rPr lang="en-US" sz="3000" b="1" u="sng" dirty="0" smtClean="0"/>
              <a:t>observations </a:t>
            </a:r>
            <a:r>
              <a:rPr lang="en-US" sz="3000" dirty="0" smtClean="0"/>
              <a:t>to construct </a:t>
            </a:r>
            <a:r>
              <a:rPr lang="en-US" sz="3000" b="1" u="sng" dirty="0" smtClean="0"/>
              <a:t>inferences and explanations</a:t>
            </a:r>
            <a:r>
              <a:rPr lang="en-US" sz="3000" dirty="0" smtClean="0"/>
              <a:t>.</a:t>
            </a:r>
          </a:p>
          <a:p>
            <a:pPr lvl="1"/>
            <a:r>
              <a:rPr lang="en-US" sz="2700" dirty="0" smtClean="0"/>
              <a:t>Combining observations creates a stronger explanation.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066800"/>
            <a:ext cx="4040188" cy="639762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ln>
                  <a:solidFill>
                    <a:srgbClr val="00B050"/>
                  </a:solidFill>
                </a:ln>
              </a:rPr>
              <a:t>Observation</a:t>
            </a:r>
            <a:endParaRPr lang="en-US" sz="3600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97425" y="1066800"/>
            <a:ext cx="4041775" cy="639762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ln>
                  <a:solidFill>
                    <a:srgbClr val="00B050"/>
                  </a:solidFill>
                </a:ln>
              </a:rPr>
              <a:t>Inferences</a:t>
            </a:r>
            <a:endParaRPr lang="en-US" sz="3600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1716662"/>
            <a:ext cx="4040188" cy="3941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Gathering of information by using our five senses</a:t>
            </a:r>
          </a:p>
          <a:p>
            <a:r>
              <a:rPr lang="en-US" sz="2800" dirty="0" smtClean="0"/>
              <a:t>Act of noticing/ describing events or processes 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5" y="1600200"/>
            <a:ext cx="4041775" cy="40941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Explanation for an observation you’ve made (based on past experiences and prior knowledge)</a:t>
            </a:r>
          </a:p>
          <a:p>
            <a:r>
              <a:rPr lang="en-US" sz="2800" dirty="0" smtClean="0"/>
              <a:t>Interpretation based on what scientists already know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943100" y="5030568"/>
            <a:ext cx="381000" cy="15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05001" y="5029200"/>
            <a:ext cx="609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>
                  <a:solidFill>
                    <a:srgbClr val="92D050"/>
                  </a:solidFill>
                </a:ln>
              </a:rPr>
              <a:t>?</a:t>
            </a:r>
            <a:endParaRPr lang="en-US" sz="6000" dirty="0">
              <a:ln>
                <a:solidFill>
                  <a:srgbClr val="92D050"/>
                </a:solidFill>
              </a:ln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6363494" y="5599906"/>
            <a:ext cx="381000" cy="15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53987" y="5867027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92D050"/>
                  </a:solidFill>
                </a:ln>
              </a:rPr>
              <a:t>Hypothesis</a:t>
            </a:r>
            <a:endParaRPr lang="en-US" sz="3600" b="1" dirty="0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435114"/>
            <a:ext cx="6799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>
                  <a:solidFill>
                    <a:srgbClr val="92D050"/>
                  </a:solidFill>
                </a:ln>
              </a:rPr>
              <a:t>We begin with the following…</a:t>
            </a:r>
            <a:endParaRPr lang="en-US" sz="4000" b="1" dirty="0">
              <a:ln>
                <a:solidFill>
                  <a:srgbClr val="92D05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Observation:  The grass on the my lawn is wet</a:t>
            </a:r>
          </a:p>
          <a:p>
            <a:r>
              <a:rPr lang="en-US" dirty="0" smtClean="0"/>
              <a:t>Possible Inferences:	</a:t>
            </a:r>
          </a:p>
          <a:p>
            <a:pPr lvl="1"/>
            <a:r>
              <a:rPr lang="en-US" dirty="0" smtClean="0"/>
              <a:t>It rained</a:t>
            </a:r>
          </a:p>
          <a:p>
            <a:pPr lvl="1"/>
            <a:r>
              <a:rPr lang="en-US" dirty="0" smtClean="0"/>
              <a:t>The sprinkler was on</a:t>
            </a:r>
          </a:p>
          <a:p>
            <a:pPr lvl="1"/>
            <a:r>
              <a:rPr lang="en-US" dirty="0" smtClean="0"/>
              <a:t>There is dew on the grass from the morning</a:t>
            </a:r>
          </a:p>
          <a:p>
            <a:pPr lvl="1"/>
            <a:r>
              <a:rPr lang="en-US" dirty="0" smtClean="0"/>
              <a:t>A dog urinated on the grass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Archeological Dig!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next slides show fossil imprints found during an archeological dig.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Record some observations &amp; make some inferences about what may have happened...</a:t>
            </a:r>
          </a:p>
          <a:p>
            <a:endParaRPr lang="en-US" dirty="0"/>
          </a:p>
        </p:txBody>
      </p:sp>
      <p:pic>
        <p:nvPicPr>
          <p:cNvPr id="4" name="Picture 4" descr="MMj0356797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4648200"/>
            <a:ext cx="1828800" cy="1828800"/>
          </a:xfrm>
          <a:prstGeom prst="rect">
            <a:avLst/>
          </a:prstGeo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SC037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1057</TotalTime>
  <Words>540</Words>
  <Application>Microsoft Office PowerPoint</Application>
  <PresentationFormat>On-screen Show (4:3)</PresentationFormat>
  <Paragraphs>130</Paragraphs>
  <Slides>21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Showcard Gothic</vt:lpstr>
      <vt:lpstr>Times New Roman</vt:lpstr>
      <vt:lpstr>Verdana</vt:lpstr>
      <vt:lpstr>Wingdings 2</vt:lpstr>
      <vt:lpstr>Aspect</vt:lpstr>
      <vt:lpstr>Design Process</vt:lpstr>
      <vt:lpstr>The Design Process</vt:lpstr>
      <vt:lpstr>Mnemonic for the  Design Process</vt:lpstr>
      <vt:lpstr>PowerPoint Presentation</vt:lpstr>
      <vt:lpstr>Design Process</vt:lpstr>
      <vt:lpstr>PowerPoint Presentation</vt:lpstr>
      <vt:lpstr>Some Examples</vt:lpstr>
      <vt:lpstr>Archeological Dig!</vt:lpstr>
      <vt:lpstr>PowerPoint Presentation</vt:lpstr>
      <vt:lpstr>PowerPoint Presentation</vt:lpstr>
      <vt:lpstr>PowerPoint Presentation</vt:lpstr>
      <vt:lpstr>Your Task</vt:lpstr>
      <vt:lpstr>PowerPoint Presentation</vt:lpstr>
      <vt:lpstr>PowerPoint Presentation</vt:lpstr>
      <vt:lpstr>Experimentation</vt:lpstr>
      <vt:lpstr>PowerPoint Presentation</vt:lpstr>
      <vt:lpstr>PowerPoint Presentation</vt:lpstr>
      <vt:lpstr>Another Examples</vt:lpstr>
      <vt:lpstr>Ie.</vt:lpstr>
      <vt:lpstr>Dependent Variable</vt:lpstr>
      <vt:lpstr>Control &amp; Experimental Groups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Observant Are You?</dc:title>
  <dc:creator>jon bowman</dc:creator>
  <cp:lastModifiedBy>Jennifer Soehner</cp:lastModifiedBy>
  <cp:revision>50</cp:revision>
  <dcterms:created xsi:type="dcterms:W3CDTF">2009-05-22T06:56:17Z</dcterms:created>
  <dcterms:modified xsi:type="dcterms:W3CDTF">2016-08-18T19:15:38Z</dcterms:modified>
</cp:coreProperties>
</file>