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343" r:id="rId2"/>
    <p:sldId id="312" r:id="rId3"/>
    <p:sldId id="257" r:id="rId4"/>
    <p:sldId id="313" r:id="rId5"/>
    <p:sldId id="258" r:id="rId6"/>
    <p:sldId id="260" r:id="rId7"/>
    <p:sldId id="288" r:id="rId8"/>
    <p:sldId id="330" r:id="rId9"/>
    <p:sldId id="262" r:id="rId10"/>
    <p:sldId id="335" r:id="rId11"/>
    <p:sldId id="275" r:id="rId12"/>
    <p:sldId id="336" r:id="rId13"/>
    <p:sldId id="266" r:id="rId14"/>
    <p:sldId id="278" r:id="rId15"/>
    <p:sldId id="338" r:id="rId16"/>
    <p:sldId id="264" r:id="rId17"/>
    <p:sldId id="276" r:id="rId18"/>
    <p:sldId id="286" r:id="rId19"/>
    <p:sldId id="314" r:id="rId20"/>
    <p:sldId id="315" r:id="rId21"/>
    <p:sldId id="316" r:id="rId22"/>
    <p:sldId id="351" r:id="rId23"/>
    <p:sldId id="319" r:id="rId24"/>
    <p:sldId id="320" r:id="rId25"/>
    <p:sldId id="322" r:id="rId26"/>
    <p:sldId id="321" r:id="rId27"/>
    <p:sldId id="317" r:id="rId28"/>
    <p:sldId id="318" r:id="rId29"/>
    <p:sldId id="297" r:id="rId30"/>
    <p:sldId id="298" r:id="rId31"/>
    <p:sldId id="305" r:id="rId32"/>
    <p:sldId id="324" r:id="rId33"/>
    <p:sldId id="307" r:id="rId34"/>
    <p:sldId id="344" r:id="rId35"/>
    <p:sldId id="345" r:id="rId36"/>
    <p:sldId id="346" r:id="rId37"/>
    <p:sldId id="347" r:id="rId38"/>
    <p:sldId id="348" r:id="rId39"/>
    <p:sldId id="349" r:id="rId40"/>
    <p:sldId id="350" r:id="rId41"/>
    <p:sldId id="270" r:id="rId42"/>
    <p:sldId id="272" r:id="rId43"/>
    <p:sldId id="271" r:id="rId44"/>
    <p:sldId id="273" r:id="rId45"/>
    <p:sldId id="30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autoAdjust="0"/>
    <p:restoredTop sz="88949" autoAdjust="0"/>
  </p:normalViewPr>
  <p:slideViewPr>
    <p:cSldViewPr>
      <p:cViewPr varScale="1">
        <p:scale>
          <a:sx n="64" d="100"/>
          <a:sy n="64" d="100"/>
        </p:scale>
        <p:origin x="1518" y="66"/>
      </p:cViewPr>
      <p:guideLst>
        <p:guide orient="horz" pos="2160"/>
        <p:guide pos="2880"/>
      </p:guideLst>
    </p:cSldViewPr>
  </p:slideViewPr>
  <p:outlineViewPr>
    <p:cViewPr>
      <p:scale>
        <a:sx n="33" d="100"/>
        <a:sy n="33" d="100"/>
      </p:scale>
      <p:origin x="0" y="-34212"/>
    </p:cViewPr>
  </p:outlineViewPr>
  <p:notesTextViewPr>
    <p:cViewPr>
      <p:scale>
        <a:sx n="100" d="100"/>
        <a:sy n="100" d="100"/>
      </p:scale>
      <p:origin x="0" y="0"/>
    </p:cViewPr>
  </p:notesTextViewPr>
  <p:sorterViewPr>
    <p:cViewPr>
      <p:scale>
        <a:sx n="66" d="100"/>
        <a:sy n="66" d="100"/>
      </p:scale>
      <p:origin x="0" y="2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F2D9F-91D0-4787-B282-E0A7D43F9533}" type="datetimeFigureOut">
              <a:rPr lang="en-US" smtClean="0"/>
              <a:pPr/>
              <a:t>9/27/2017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4EFD3-20B9-46E1-99C3-733E119139D2}" type="slidenum">
              <a:rPr lang="en-US" smtClean="0"/>
              <a:pPr/>
              <a:t>‹#›</a:t>
            </a:fld>
            <a:endParaRPr lang="en-US"/>
          </a:p>
        </p:txBody>
      </p:sp>
    </p:spTree>
    <p:extLst>
      <p:ext uri="{BB962C8B-B14F-4D97-AF65-F5344CB8AC3E}">
        <p14:creationId xmlns:p14="http://schemas.microsoft.com/office/powerpoint/2010/main" val="303056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Gated</a:t>
            </a:r>
            <a:r>
              <a:rPr lang="en-US" dirty="0" smtClean="0">
                <a:sym typeface="Wingdings" pitchFamily="2" charset="2"/>
              </a:rPr>
              <a:t> allow entry and exit of charged substances</a:t>
            </a:r>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7</a:t>
            </a:fld>
            <a:endParaRPr lang="en-US"/>
          </a:p>
        </p:txBody>
      </p:sp>
    </p:spTree>
    <p:extLst>
      <p:ext uri="{BB962C8B-B14F-4D97-AF65-F5344CB8AC3E}">
        <p14:creationId xmlns:p14="http://schemas.microsoft.com/office/powerpoint/2010/main" val="367782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EBB216C-3D57-4B06-AE2F-33443FE211F2}" type="slidenum">
              <a:rPr lang="en-US" smtClean="0"/>
              <a:pPr/>
              <a:t>36</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A carrier protein actively moves three sodium ions (Na+) to the outside of the cell for every two potassium ions (K+) pumped to the inside of the cell. Note that chemical energy of ATP is required.</a:t>
            </a:r>
          </a:p>
          <a:p>
            <a:pPr eaLnBrk="1" hangingPunct="1"/>
            <a:r>
              <a:rPr lang="en-US" smtClean="0"/>
              <a:t>In this view, the protein carrier has a shape that allows it to take up to three sodium ions (Na+).</a:t>
            </a:r>
          </a:p>
        </p:txBody>
      </p:sp>
    </p:spTree>
    <p:extLst>
      <p:ext uri="{BB962C8B-B14F-4D97-AF65-F5344CB8AC3E}">
        <p14:creationId xmlns:p14="http://schemas.microsoft.com/office/powerpoint/2010/main" val="299214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B8BAA6D-1D3F-441E-B928-124B7A8FC412}" type="slidenum">
              <a:rPr lang="en-US" smtClean="0"/>
              <a:pPr/>
              <a:t>37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t>In this view, ATP is split, and the terminal phosphate group is transferred to the carrier protein.</a:t>
            </a:r>
          </a:p>
        </p:txBody>
      </p:sp>
    </p:spTree>
    <p:extLst>
      <p:ext uri="{BB962C8B-B14F-4D97-AF65-F5344CB8AC3E}">
        <p14:creationId xmlns:p14="http://schemas.microsoft.com/office/powerpoint/2010/main" val="211866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E015962-8E0D-470C-BEB8-15B93B1DC640}" type="slidenum">
              <a:rPr lang="en-US" smtClean="0"/>
              <a:pPr/>
              <a:t>38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The attached phosphate group from ATP allows the carrier protein to change in shape, and the three sodium (Na+) ions are released to the outside of the cell. The new shape (conformation) of the carrier protein allows the carrier to take up two potassium (K+) ions.</a:t>
            </a:r>
          </a:p>
        </p:txBody>
      </p:sp>
    </p:spTree>
    <p:extLst>
      <p:ext uri="{BB962C8B-B14F-4D97-AF65-F5344CB8AC3E}">
        <p14:creationId xmlns:p14="http://schemas.microsoft.com/office/powerpoint/2010/main" val="366907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DB0C6AF-80C4-4B75-B109-255D7EB00766}" type="slidenum">
              <a:rPr lang="en-US" smtClean="0"/>
              <a:pPr/>
              <a:t>39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When potassium ions are inside the carrier protein, the phosphate group is released from the carrier protein.</a:t>
            </a:r>
          </a:p>
        </p:txBody>
      </p:sp>
    </p:spTree>
    <p:extLst>
      <p:ext uri="{BB962C8B-B14F-4D97-AF65-F5344CB8AC3E}">
        <p14:creationId xmlns:p14="http://schemas.microsoft.com/office/powerpoint/2010/main" val="189896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9E6678B-79DB-46CC-B615-CB61D869F93D}" type="slidenum">
              <a:rPr lang="en-US" smtClean="0"/>
              <a:pPr/>
              <a:t>40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Finally, a change in shape that occurs when the phosphate group is released, causing the carrier protein to release the potassium (K+) ions to the inside out the cell. The new (original) shape of the carrier enables it to take up three sodium (Na+) ions once again.</a:t>
            </a:r>
          </a:p>
        </p:txBody>
      </p:sp>
    </p:spTree>
    <p:extLst>
      <p:ext uri="{BB962C8B-B14F-4D97-AF65-F5344CB8AC3E}">
        <p14:creationId xmlns:p14="http://schemas.microsoft.com/office/powerpoint/2010/main" val="3229387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43</a:t>
            </a:fld>
            <a:endParaRPr lang="en-US"/>
          </a:p>
        </p:txBody>
      </p:sp>
    </p:spTree>
    <p:extLst>
      <p:ext uri="{BB962C8B-B14F-4D97-AF65-F5344CB8AC3E}">
        <p14:creationId xmlns:p14="http://schemas.microsoft.com/office/powerpoint/2010/main" val="324854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44</a:t>
            </a:fld>
            <a:endParaRPr lang="en-US"/>
          </a:p>
        </p:txBody>
      </p:sp>
    </p:spTree>
    <p:extLst>
      <p:ext uri="{BB962C8B-B14F-4D97-AF65-F5344CB8AC3E}">
        <p14:creationId xmlns:p14="http://schemas.microsoft.com/office/powerpoint/2010/main" val="225493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and dye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9</a:t>
            </a:fld>
            <a:endParaRPr lang="en-US"/>
          </a:p>
        </p:txBody>
      </p:sp>
    </p:spTree>
    <p:extLst>
      <p:ext uri="{BB962C8B-B14F-4D97-AF65-F5344CB8AC3E}">
        <p14:creationId xmlns:p14="http://schemas.microsoft.com/office/powerpoint/2010/main" val="338067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Another way of thinking about it is that if you have a liquid and it's not a pure substance, it's a solution.  The liquid part is the "solvent" and the stuff you dissolved (usually a solid) is the "solute".</a:t>
            </a:r>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11</a:t>
            </a:fld>
            <a:endParaRPr lang="en-US"/>
          </a:p>
        </p:txBody>
      </p:sp>
    </p:spTree>
    <p:extLst>
      <p:ext uri="{BB962C8B-B14F-4D97-AF65-F5344CB8AC3E}">
        <p14:creationId xmlns:p14="http://schemas.microsoft.com/office/powerpoint/2010/main" val="147568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14</a:t>
            </a:fld>
            <a:endParaRPr lang="en-US"/>
          </a:p>
        </p:txBody>
      </p:sp>
    </p:spTree>
    <p:extLst>
      <p:ext uri="{BB962C8B-B14F-4D97-AF65-F5344CB8AC3E}">
        <p14:creationId xmlns:p14="http://schemas.microsoft.com/office/powerpoint/2010/main" val="31570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15</a:t>
            </a:fld>
            <a:endParaRPr lang="en-US"/>
          </a:p>
        </p:txBody>
      </p:sp>
    </p:spTree>
    <p:extLst>
      <p:ext uri="{BB962C8B-B14F-4D97-AF65-F5344CB8AC3E}">
        <p14:creationId xmlns:p14="http://schemas.microsoft.com/office/powerpoint/2010/main" val="374718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bind a specific type of solute and are thereby induced to undergo a series of conformational changes which has the effect of carrying the solute to the other side of the membrane. The carrier then discharges the solute and, through another conformational change, reorients in the membrane to its original state. Typically, a given carrier will transport only a small group of related molecules.</a:t>
            </a:r>
            <a:br>
              <a:rPr lang="en-US" dirty="0" smtClean="0"/>
            </a:br>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28</a:t>
            </a:fld>
            <a:endParaRPr lang="en-US"/>
          </a:p>
        </p:txBody>
      </p:sp>
    </p:spTree>
    <p:extLst>
      <p:ext uri="{BB962C8B-B14F-4D97-AF65-F5344CB8AC3E}">
        <p14:creationId xmlns:p14="http://schemas.microsoft.com/office/powerpoint/2010/main" val="23933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Channel protein, carrier proteins</a:t>
            </a:r>
            <a:endParaRPr lang="en-US" dirty="0"/>
          </a:p>
        </p:txBody>
      </p:sp>
      <p:sp>
        <p:nvSpPr>
          <p:cNvPr id="4" name="Slide Number Placeholder 3"/>
          <p:cNvSpPr>
            <a:spLocks noGrp="1"/>
          </p:cNvSpPr>
          <p:nvPr>
            <p:ph type="sldNum" sz="quarter" idx="10"/>
          </p:nvPr>
        </p:nvSpPr>
        <p:spPr/>
        <p:txBody>
          <a:bodyPr/>
          <a:lstStyle/>
          <a:p>
            <a:fld id="{03D4EFD3-20B9-46E1-99C3-733E119139D2}" type="slidenum">
              <a:rPr lang="en-US" smtClean="0"/>
              <a:pPr/>
              <a:t>33</a:t>
            </a:fld>
            <a:endParaRPr lang="en-US"/>
          </a:p>
        </p:txBody>
      </p:sp>
    </p:spTree>
    <p:extLst>
      <p:ext uri="{BB962C8B-B14F-4D97-AF65-F5344CB8AC3E}">
        <p14:creationId xmlns:p14="http://schemas.microsoft.com/office/powerpoint/2010/main" val="271415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0870D05-41AC-48AD-9823-6189071C7573}" type="slidenum">
              <a:rPr lang="en-US" smtClean="0"/>
              <a:pPr/>
              <a:t>34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Active transport allows a solute (ion or molecule) to cross the membrane against its concentration gradient – from lower solute concentration to higher solute concentration. At (1), the molecule enters the carrier. During (2), the breakdown of ATP induces a change in shape that drives the molecule across the membrane. At (3), the carrier protein returns to its former shape or state.</a:t>
            </a:r>
          </a:p>
        </p:txBody>
      </p:sp>
    </p:spTree>
    <p:extLst>
      <p:ext uri="{BB962C8B-B14F-4D97-AF65-F5344CB8AC3E}">
        <p14:creationId xmlns:p14="http://schemas.microsoft.com/office/powerpoint/2010/main" val="279645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4DCED25-E583-4913-9D58-5F35D1C4E23F}" type="slidenum">
              <a:rPr lang="en-US" smtClean="0"/>
              <a:pPr/>
              <a:t>35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The term “pump” is used because the carrier protein is using energy to pump a substance across a membrane against its concentration gradient, much like a water pump moves water against the force of gravity.</a:t>
            </a:r>
          </a:p>
        </p:txBody>
      </p:sp>
    </p:spTree>
    <p:extLst>
      <p:ext uri="{BB962C8B-B14F-4D97-AF65-F5344CB8AC3E}">
        <p14:creationId xmlns:p14="http://schemas.microsoft.com/office/powerpoint/2010/main" val="56681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1962D1D-EF13-48F5-9F7E-3D23C50F8287}" type="datetimeFigureOut">
              <a:rPr lang="en-US" smtClean="0"/>
              <a:pPr/>
              <a:t>9/27/2017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8B8139E-067B-4579-BC84-CBBD1C4417A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962D1D-EF13-48F5-9F7E-3D23C50F8287}"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8139E-067B-4579-BC84-CBBD1C4417A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8B8139E-067B-4579-BC84-CBBD1C4417A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962D1D-EF13-48F5-9F7E-3D23C50F8287}"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962D1D-EF13-48F5-9F7E-3D23C50F8287}" type="datetimeFigureOut">
              <a:rPr lang="en-US" smtClean="0"/>
              <a:pPr/>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8B8139E-067B-4579-BC84-CBBD1C4417A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1962D1D-EF13-48F5-9F7E-3D23C50F8287}" type="datetimeFigureOut">
              <a:rPr lang="en-US" smtClean="0"/>
              <a:pPr/>
              <a:t>9/27/2017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8B8139E-067B-4579-BC84-CBBD1C4417A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1962D1D-EF13-48F5-9F7E-3D23C50F8287}" type="datetimeFigureOut">
              <a:rPr lang="en-US" smtClean="0"/>
              <a:pPr/>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8139E-067B-4579-BC84-CBBD1C4417A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962D1D-EF13-48F5-9F7E-3D23C50F8287}" type="datetimeFigureOut">
              <a:rPr lang="en-US" smtClean="0"/>
              <a:pPr/>
              <a:t>9/27/2017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8B8139E-067B-4579-BC84-CBBD1C4417A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962D1D-EF13-48F5-9F7E-3D23C50F8287}" type="datetimeFigureOut">
              <a:rPr lang="en-US" smtClean="0"/>
              <a:pPr/>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8B8139E-067B-4579-BC84-CBBD1C4417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1962D1D-EF13-48F5-9F7E-3D23C50F8287}" type="datetimeFigureOut">
              <a:rPr lang="en-US" smtClean="0"/>
              <a:pPr/>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8B8139E-067B-4579-BC84-CBBD1C4417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8B8139E-067B-4579-BC84-CBBD1C4417A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1962D1D-EF13-48F5-9F7E-3D23C50F8287}" type="datetimeFigureOut">
              <a:rPr lang="en-US" smtClean="0"/>
              <a:pPr/>
              <a:t>9/27/2017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8B8139E-067B-4579-BC84-CBBD1C4417A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1962D1D-EF13-48F5-9F7E-3D23C50F8287}" type="datetimeFigureOut">
              <a:rPr lang="en-US" smtClean="0"/>
              <a:pPr/>
              <a:t>9/27/2017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1962D1D-EF13-48F5-9F7E-3D23C50F8287}" type="datetimeFigureOut">
              <a:rPr lang="en-US" smtClean="0"/>
              <a:pPr/>
              <a:t>9/27/2017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8B8139E-067B-4579-BC84-CBBD1C4417A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wpclipart.com/plants/diagrams/Turgor_pressure_on_plant_cells_diagram.png"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Cell Transport</a:t>
            </a:r>
            <a:endParaRPr lang="en-US" dirty="0"/>
          </a:p>
        </p:txBody>
      </p:sp>
    </p:spTree>
    <p:extLst>
      <p:ext uri="{BB962C8B-B14F-4D97-AF65-F5344CB8AC3E}">
        <p14:creationId xmlns:p14="http://schemas.microsoft.com/office/powerpoint/2010/main" val="948234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rot="5400000">
            <a:off x="1714500" y="3162300"/>
            <a:ext cx="5715000"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3200400"/>
            <a:ext cx="7162800"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Cloud Callout 8"/>
          <p:cNvSpPr/>
          <p:nvPr/>
        </p:nvSpPr>
        <p:spPr>
          <a:xfrm rot="10994476">
            <a:off x="522423" y="514093"/>
            <a:ext cx="3743588" cy="24130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71600" y="1371600"/>
            <a:ext cx="1931939" cy="861774"/>
          </a:xfrm>
          <a:prstGeom prst="rect">
            <a:avLst/>
          </a:prstGeom>
          <a:noFill/>
        </p:spPr>
        <p:txBody>
          <a:bodyPr wrap="none" rtlCol="0">
            <a:spAutoFit/>
          </a:bodyPr>
          <a:lstStyle/>
          <a:p>
            <a:r>
              <a:rPr lang="en-US" sz="5000" dirty="0" smtClean="0"/>
              <a:t>TOOT</a:t>
            </a:r>
            <a:endParaRPr lang="en-US" sz="5000" dirty="0"/>
          </a:p>
        </p:txBody>
      </p:sp>
      <p:sp>
        <p:nvSpPr>
          <p:cNvPr id="14" name="TextBox 13"/>
          <p:cNvSpPr txBox="1"/>
          <p:nvPr/>
        </p:nvSpPr>
        <p:spPr>
          <a:xfrm>
            <a:off x="4688217" y="3581400"/>
            <a:ext cx="2707793" cy="1446550"/>
          </a:xfrm>
          <a:prstGeom prst="rect">
            <a:avLst/>
          </a:prstGeom>
          <a:noFill/>
        </p:spPr>
        <p:txBody>
          <a:bodyPr wrap="none" rtlCol="0">
            <a:spAutoFit/>
          </a:bodyPr>
          <a:lstStyle/>
          <a:p>
            <a:pPr algn="ctr"/>
            <a:r>
              <a:rPr lang="en-US" sz="4400" dirty="0" smtClean="0"/>
              <a:t>Air </a:t>
            </a:r>
          </a:p>
          <a:p>
            <a:pPr algn="ctr"/>
            <a:r>
              <a:rPr lang="en-US" sz="4400" dirty="0" smtClean="0"/>
              <a:t>Freshener</a:t>
            </a:r>
            <a:endParaRPr lang="en-US" sz="4400" dirty="0"/>
          </a:p>
        </p:txBody>
      </p:sp>
      <p:pic>
        <p:nvPicPr>
          <p:cNvPr id="12" name="Picture 2" descr="http://www.faqs.org/photo-dict/photofiles/list/2366/3092tea_bag.jpg"/>
          <p:cNvPicPr>
            <a:picLocks noChangeAspect="1" noChangeArrowheads="1"/>
          </p:cNvPicPr>
          <p:nvPr/>
        </p:nvPicPr>
        <p:blipFill>
          <a:blip r:embed="rId2" cstate="print"/>
          <a:srcRect/>
          <a:stretch>
            <a:fillRect/>
          </a:stretch>
        </p:blipFill>
        <p:spPr bwMode="auto">
          <a:xfrm>
            <a:off x="4812766" y="262468"/>
            <a:ext cx="3860800" cy="2895600"/>
          </a:xfrm>
          <a:prstGeom prst="rect">
            <a:avLst/>
          </a:prstGeom>
          <a:noFill/>
        </p:spPr>
      </p:pic>
      <p:sp>
        <p:nvSpPr>
          <p:cNvPr id="11" name="TextBox 10"/>
          <p:cNvSpPr txBox="1"/>
          <p:nvPr/>
        </p:nvSpPr>
        <p:spPr>
          <a:xfrm>
            <a:off x="5712620" y="152400"/>
            <a:ext cx="1213794" cy="861774"/>
          </a:xfrm>
          <a:prstGeom prst="rect">
            <a:avLst/>
          </a:prstGeom>
          <a:noFill/>
        </p:spPr>
        <p:txBody>
          <a:bodyPr wrap="none" rtlCol="0">
            <a:spAutoFit/>
          </a:bodyPr>
          <a:lstStyle/>
          <a:p>
            <a:r>
              <a:rPr lang="en-US" sz="5000" dirty="0" smtClean="0"/>
              <a:t>Tea</a:t>
            </a:r>
            <a:endParaRPr lang="en-US" sz="5000" dirty="0"/>
          </a:p>
        </p:txBody>
      </p:sp>
      <p:sp>
        <p:nvSpPr>
          <p:cNvPr id="17" name="TextBox 16"/>
          <p:cNvSpPr txBox="1"/>
          <p:nvPr/>
        </p:nvSpPr>
        <p:spPr>
          <a:xfrm>
            <a:off x="431867" y="5562600"/>
            <a:ext cx="4063933" cy="830997"/>
          </a:xfrm>
          <a:prstGeom prst="rect">
            <a:avLst/>
          </a:prstGeom>
          <a:noFill/>
        </p:spPr>
        <p:txBody>
          <a:bodyPr wrap="none" rtlCol="0">
            <a:spAutoFit/>
          </a:bodyPr>
          <a:lstStyle/>
          <a:p>
            <a:pPr algn="ctr"/>
            <a:r>
              <a:rPr lang="en-US" sz="4800" dirty="0" smtClean="0"/>
              <a:t>Cooked Bacon</a:t>
            </a:r>
            <a:endParaRPr lang="en-US" sz="4800" dirty="0"/>
          </a:p>
        </p:txBody>
      </p:sp>
      <p:pic>
        <p:nvPicPr>
          <p:cNvPr id="13" name="Picture 8" descr="http://3.bp.blogspot.com/_gLGOsirSkHc/S8T--AoYFqI/AAAAAAAAL8o/BhlQ-DC__KU/s1600/bacon1.jpg"/>
          <p:cNvPicPr>
            <a:picLocks noChangeAspect="1" noChangeArrowheads="1"/>
          </p:cNvPicPr>
          <p:nvPr/>
        </p:nvPicPr>
        <p:blipFill>
          <a:blip r:embed="rId3" cstate="print"/>
          <a:srcRect/>
          <a:stretch>
            <a:fillRect/>
          </a:stretch>
        </p:blipFill>
        <p:spPr bwMode="auto">
          <a:xfrm>
            <a:off x="497146" y="3381375"/>
            <a:ext cx="3922454" cy="2409825"/>
          </a:xfrm>
          <a:prstGeom prst="rect">
            <a:avLst/>
          </a:prstGeom>
          <a:ln>
            <a:noFill/>
          </a:ln>
          <a:effectLst>
            <a:softEdge rad="112500"/>
          </a:effectLst>
        </p:spPr>
      </p:pic>
      <p:pic>
        <p:nvPicPr>
          <p:cNvPr id="15" name="Picture 6" descr="http://2.bp.blogspot.com/_2CECVTr2ors/TLTpqJkzIPI/AAAAAAAAARk/TFVrwN56X1g/s1600/febreze.jpg"/>
          <p:cNvPicPr>
            <a:picLocks noChangeAspect="1" noChangeArrowheads="1"/>
          </p:cNvPicPr>
          <p:nvPr/>
        </p:nvPicPr>
        <p:blipFill>
          <a:blip r:embed="rId4" cstate="print"/>
          <a:srcRect/>
          <a:stretch>
            <a:fillRect/>
          </a:stretch>
        </p:blipFill>
        <p:spPr bwMode="auto">
          <a:xfrm>
            <a:off x="7305675" y="3276600"/>
            <a:ext cx="1609725" cy="304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350522" y="1674019"/>
            <a:ext cx="8366756" cy="3738563"/>
          </a:xfrm>
          <a:prstGeom prst="rect">
            <a:avLst/>
          </a:prstGeom>
          <a:noFill/>
          <a:ln w="9525">
            <a:noFill/>
            <a:miter lim="800000"/>
            <a:headEnd/>
            <a:tailEnd/>
          </a:ln>
          <a:effectLst/>
        </p:spPr>
      </p:pic>
      <p:sp>
        <p:nvSpPr>
          <p:cNvPr id="5" name="TextBox 4"/>
          <p:cNvSpPr txBox="1"/>
          <p:nvPr/>
        </p:nvSpPr>
        <p:spPr>
          <a:xfrm>
            <a:off x="3414688" y="381000"/>
            <a:ext cx="2420856" cy="646331"/>
          </a:xfrm>
          <a:prstGeom prst="rect">
            <a:avLst/>
          </a:prstGeom>
          <a:noFill/>
        </p:spPr>
        <p:txBody>
          <a:bodyPr wrap="none" rtlCol="0">
            <a:spAutoFit/>
          </a:bodyPr>
          <a:lstStyle/>
          <a:p>
            <a:pPr algn="ctr"/>
            <a:r>
              <a:rPr lang="en-US" sz="3600" b="1" dirty="0" smtClean="0"/>
              <a:t>Diffusion</a:t>
            </a:r>
            <a:endParaRPr lang="en-US" sz="3600" b="1" dirty="0"/>
          </a:p>
        </p:txBody>
      </p:sp>
      <p:sp>
        <p:nvSpPr>
          <p:cNvPr id="4" name="TextBox 3"/>
          <p:cNvSpPr txBox="1"/>
          <p:nvPr/>
        </p:nvSpPr>
        <p:spPr>
          <a:xfrm>
            <a:off x="838200" y="1219200"/>
            <a:ext cx="5259773" cy="400110"/>
          </a:xfrm>
          <a:prstGeom prst="rect">
            <a:avLst/>
          </a:prstGeom>
          <a:noFill/>
        </p:spPr>
        <p:txBody>
          <a:bodyPr wrap="none" rtlCol="0">
            <a:spAutoFit/>
          </a:bodyPr>
          <a:lstStyle/>
          <a:p>
            <a:r>
              <a:rPr lang="en-US" sz="2000" b="1" u="sng" dirty="0" smtClean="0">
                <a:solidFill>
                  <a:srgbClr val="FF6600"/>
                </a:solidFill>
              </a:rPr>
              <a:t>Solute</a:t>
            </a:r>
            <a:r>
              <a:rPr lang="en-US" dirty="0" smtClean="0"/>
              <a:t>- substance that is dissolved in a solution.</a:t>
            </a:r>
          </a:p>
        </p:txBody>
      </p:sp>
      <p:sp>
        <p:nvSpPr>
          <p:cNvPr id="6" name="TextBox 5"/>
          <p:cNvSpPr txBox="1"/>
          <p:nvPr/>
        </p:nvSpPr>
        <p:spPr>
          <a:xfrm>
            <a:off x="5791200" y="5029200"/>
            <a:ext cx="2895600" cy="1231106"/>
          </a:xfrm>
          <a:prstGeom prst="rect">
            <a:avLst/>
          </a:prstGeom>
          <a:noFill/>
        </p:spPr>
        <p:txBody>
          <a:bodyPr wrap="square" rtlCol="0">
            <a:spAutoFit/>
          </a:bodyPr>
          <a:lstStyle/>
          <a:p>
            <a:pPr algn="ctr"/>
            <a:r>
              <a:rPr lang="en-US" sz="2000" b="1" u="sng" dirty="0" smtClean="0">
                <a:solidFill>
                  <a:srgbClr val="FF0000"/>
                </a:solidFill>
              </a:rPr>
              <a:t>Solution</a:t>
            </a:r>
            <a:r>
              <a:rPr lang="en-US" sz="2000" b="1" dirty="0" smtClean="0">
                <a:solidFill>
                  <a:srgbClr val="FF0000"/>
                </a:solidFill>
              </a:rPr>
              <a:t>-</a:t>
            </a:r>
            <a:r>
              <a:rPr lang="en-US" dirty="0" smtClean="0"/>
              <a:t> type of mixture in which all substances are evenly distributed</a:t>
            </a:r>
          </a:p>
        </p:txBody>
      </p:sp>
      <p:sp>
        <p:nvSpPr>
          <p:cNvPr id="7" name="TextBox 6"/>
          <p:cNvSpPr txBox="1"/>
          <p:nvPr/>
        </p:nvSpPr>
        <p:spPr>
          <a:xfrm>
            <a:off x="304800" y="4953000"/>
            <a:ext cx="2971800" cy="677108"/>
          </a:xfrm>
          <a:prstGeom prst="rect">
            <a:avLst/>
          </a:prstGeom>
          <a:noFill/>
        </p:spPr>
        <p:txBody>
          <a:bodyPr wrap="square" rtlCol="0">
            <a:spAutoFit/>
          </a:bodyPr>
          <a:lstStyle/>
          <a:p>
            <a:pPr algn="ctr"/>
            <a:r>
              <a:rPr lang="en-US" sz="2000" b="1" u="sng" dirty="0" smtClean="0">
                <a:solidFill>
                  <a:srgbClr val="FF0000"/>
                </a:solidFill>
              </a:rPr>
              <a:t>Solvent-</a:t>
            </a:r>
            <a:r>
              <a:rPr lang="en-US" dirty="0" smtClean="0"/>
              <a:t> Dissolving substances in a solution.</a:t>
            </a:r>
          </a:p>
        </p:txBody>
      </p:sp>
      <p:cxnSp>
        <p:nvCxnSpPr>
          <p:cNvPr id="9" name="Straight Arrow Connector 8"/>
          <p:cNvCxnSpPr/>
          <p:nvPr/>
        </p:nvCxnSpPr>
        <p:spPr>
          <a:xfrm rot="16200000" flipH="1">
            <a:off x="943756" y="1874104"/>
            <a:ext cx="533400" cy="15240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6973094" y="4914106"/>
            <a:ext cx="381000" cy="1588"/>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1295400" y="4191000"/>
            <a:ext cx="990600" cy="68580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66800" y="6324600"/>
            <a:ext cx="6934200" cy="369332"/>
          </a:xfrm>
          <a:prstGeom prst="rect">
            <a:avLst/>
          </a:prstGeom>
        </p:spPr>
        <p:txBody>
          <a:bodyPr wrap="square">
            <a:spAutoFit/>
          </a:bodyPr>
          <a:lstStyle/>
          <a:p>
            <a:r>
              <a:rPr lang="en-US" dirty="0" smtClean="0"/>
              <a:t>http://www.youtube.com/watch?v=s0p1ztrbXPY&amp;feature=related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2095500" y="3543300"/>
            <a:ext cx="4953000"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228600"/>
            <a:ext cx="8815234" cy="830997"/>
          </a:xfrm>
          <a:prstGeom prst="rect">
            <a:avLst/>
          </a:prstGeom>
          <a:noFill/>
        </p:spPr>
        <p:txBody>
          <a:bodyPr wrap="none" rtlCol="0">
            <a:spAutoFit/>
          </a:bodyPr>
          <a:lstStyle/>
          <a:p>
            <a:r>
              <a:rPr lang="en-US" sz="4800" dirty="0" smtClean="0">
                <a:solidFill>
                  <a:srgbClr val="00B050"/>
                </a:solidFill>
                <a:latin typeface="Forte" pitchFamily="66" charset="0"/>
              </a:rPr>
              <a:t>Guess the Solute and the Solvent</a:t>
            </a:r>
            <a:endParaRPr lang="en-US" sz="4800" dirty="0">
              <a:solidFill>
                <a:srgbClr val="00B050"/>
              </a:solidFill>
              <a:latin typeface="Forte" pitchFamily="66" charset="0"/>
            </a:endParaRPr>
          </a:p>
        </p:txBody>
      </p:sp>
      <p:pic>
        <p:nvPicPr>
          <p:cNvPr id="74754" name="Picture 2" descr="http://www.thenewsalerts.com/wp-content/uploads/2010/07/lemonade-juice.jpg"/>
          <p:cNvPicPr>
            <a:picLocks noChangeAspect="1" noChangeArrowheads="1"/>
          </p:cNvPicPr>
          <p:nvPr/>
        </p:nvPicPr>
        <p:blipFill>
          <a:blip r:embed="rId2" cstate="print"/>
          <a:srcRect/>
          <a:stretch>
            <a:fillRect/>
          </a:stretch>
        </p:blipFill>
        <p:spPr bwMode="auto">
          <a:xfrm>
            <a:off x="257984" y="1572733"/>
            <a:ext cx="4161616" cy="3837467"/>
          </a:xfrm>
          <a:prstGeom prst="rect">
            <a:avLst/>
          </a:prstGeom>
          <a:ln>
            <a:noFill/>
          </a:ln>
          <a:effectLst>
            <a:softEdge rad="112500"/>
          </a:effectLst>
        </p:spPr>
      </p:pic>
      <p:pic>
        <p:nvPicPr>
          <p:cNvPr id="74756" name="Picture 4" descr="http://science-news.org/wp-content/uploads/2008/05/food-219x203.jpg"/>
          <p:cNvPicPr>
            <a:picLocks noChangeAspect="1" noChangeArrowheads="1"/>
          </p:cNvPicPr>
          <p:nvPr/>
        </p:nvPicPr>
        <p:blipFill>
          <a:blip r:embed="rId2" cstate="print"/>
          <a:srcRect/>
          <a:stretch>
            <a:fillRect/>
          </a:stretch>
        </p:blipFill>
        <p:spPr bwMode="auto">
          <a:xfrm>
            <a:off x="5105400" y="1905000"/>
            <a:ext cx="3534852" cy="3276600"/>
          </a:xfrm>
          <a:prstGeom prst="rect">
            <a:avLst/>
          </a:prstGeom>
          <a:ln>
            <a:noFill/>
          </a:ln>
          <a:effectLst>
            <a:softEdge rad="112500"/>
          </a:effectLst>
        </p:spPr>
      </p:pic>
      <p:pic>
        <p:nvPicPr>
          <p:cNvPr id="7" name="Picture 2" descr="http://www.thenewsalerts.com/wp-content/uploads/2010/07/lemonade-juice.jpg"/>
          <p:cNvPicPr>
            <a:picLocks noChangeAspect="1" noChangeArrowheads="1"/>
          </p:cNvPicPr>
          <p:nvPr/>
        </p:nvPicPr>
        <p:blipFill>
          <a:blip r:embed="rId3" cstate="print"/>
          <a:srcRect/>
          <a:stretch>
            <a:fillRect/>
          </a:stretch>
        </p:blipFill>
        <p:spPr bwMode="auto">
          <a:xfrm>
            <a:off x="410384" y="1725133"/>
            <a:ext cx="4161616" cy="3837467"/>
          </a:xfrm>
          <a:prstGeom prst="rect">
            <a:avLst/>
          </a:prstGeom>
          <a:ln>
            <a:noFill/>
          </a:ln>
          <a:effectLst>
            <a:softEdge rad="112500"/>
          </a:effectLst>
        </p:spPr>
      </p:pic>
      <p:pic>
        <p:nvPicPr>
          <p:cNvPr id="8" name="Picture 4" descr="http://science-news.org/wp-content/uploads/2008/05/food-219x203.jpg"/>
          <p:cNvPicPr>
            <a:picLocks noChangeAspect="1" noChangeArrowheads="1"/>
          </p:cNvPicPr>
          <p:nvPr/>
        </p:nvPicPr>
        <p:blipFill>
          <a:blip r:embed="rId4" cstate="print"/>
          <a:srcRect/>
          <a:stretch>
            <a:fillRect/>
          </a:stretch>
        </p:blipFill>
        <p:spPr bwMode="auto">
          <a:xfrm>
            <a:off x="5257800" y="2057400"/>
            <a:ext cx="3534852" cy="3276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Bauhaus 93" pitchFamily="82" charset="0"/>
              </a:rPr>
              <a:t>What determines diffusion rates</a:t>
            </a:r>
            <a:endParaRPr lang="en-US" sz="4400" dirty="0">
              <a:latin typeface="Bauhaus 93" pitchFamily="82" charset="0"/>
            </a:endParaRPr>
          </a:p>
        </p:txBody>
      </p:sp>
      <p:sp>
        <p:nvSpPr>
          <p:cNvPr id="3" name="Content Placeholder 2"/>
          <p:cNvSpPr>
            <a:spLocks noGrp="1"/>
          </p:cNvSpPr>
          <p:nvPr>
            <p:ph sz="quarter" idx="1"/>
          </p:nvPr>
        </p:nvSpPr>
        <p:spPr/>
        <p:txBody>
          <a:bodyPr>
            <a:normAutofit/>
          </a:bodyPr>
          <a:lstStyle/>
          <a:p>
            <a:r>
              <a:rPr lang="en-US" sz="3200" b="1" dirty="0" smtClean="0"/>
              <a:t>Gradient’s steepness- </a:t>
            </a:r>
            <a:r>
              <a:rPr lang="en-US" sz="3200" dirty="0" smtClean="0"/>
              <a:t>faster</a:t>
            </a:r>
          </a:p>
          <a:p>
            <a:r>
              <a:rPr lang="en-US" sz="3200" b="1" dirty="0" smtClean="0"/>
              <a:t>Molecular size- </a:t>
            </a:r>
            <a:r>
              <a:rPr lang="en-US" sz="3200" dirty="0" smtClean="0"/>
              <a:t>smaller molecules move down concentration gradient quicker</a:t>
            </a:r>
          </a:p>
          <a:p>
            <a:r>
              <a:rPr lang="en-US" sz="3200" b="1" dirty="0" smtClean="0"/>
              <a:t>Temperature</a:t>
            </a:r>
            <a:r>
              <a:rPr lang="en-US" sz="3200" dirty="0" smtClean="0"/>
              <a:t>- ↑ heat causes molecules to move faster/collide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dirty="0" smtClean="0">
                <a:latin typeface="Bauhaus 93" pitchFamily="82" charset="0"/>
              </a:rPr>
              <a:t>What affects diffusion?</a:t>
            </a:r>
            <a:endParaRPr lang="en-US" sz="4800" dirty="0">
              <a:latin typeface="Bauhaus 93" pitchFamily="82" charset="0"/>
            </a:endParaRPr>
          </a:p>
        </p:txBody>
      </p:sp>
      <p:graphicFrame>
        <p:nvGraphicFramePr>
          <p:cNvPr id="12" name="Content Placeholder 11"/>
          <p:cNvGraphicFramePr>
            <a:graphicFrameLocks noGrp="1"/>
          </p:cNvGraphicFramePr>
          <p:nvPr>
            <p:ph sz="quarter" idx="1"/>
          </p:nvPr>
        </p:nvGraphicFramePr>
        <p:xfrm>
          <a:off x="381000" y="2164080"/>
          <a:ext cx="3505200" cy="3322320"/>
        </p:xfrm>
        <a:graphic>
          <a:graphicData uri="http://schemas.openxmlformats.org/drawingml/2006/table">
            <a:tbl>
              <a:tblPr firstRow="1" bandRow="1">
                <a:tableStyleId>{306799F8-075E-4A3A-A7F6-7FBC6576F1A4}</a:tableStyleId>
              </a:tblPr>
              <a:tblGrid>
                <a:gridCol w="3505200"/>
              </a:tblGrid>
              <a:tr h="1066800">
                <a:tc>
                  <a:txBody>
                    <a:bodyPr/>
                    <a:lstStyle/>
                    <a:p>
                      <a:r>
                        <a:rPr lang="en-US" sz="2400" b="1" u="sng" dirty="0" smtClean="0"/>
                        <a:t>Beaker</a:t>
                      </a:r>
                      <a:r>
                        <a:rPr lang="en-US" sz="2400" b="1" u="sng" baseline="0" dirty="0" smtClean="0"/>
                        <a:t> 1:  </a:t>
                      </a:r>
                      <a:r>
                        <a:rPr lang="en-US" sz="2400" b="0" u="none" baseline="0" dirty="0" smtClean="0"/>
                        <a:t>Hot</a:t>
                      </a:r>
                      <a:r>
                        <a:rPr lang="en-US" sz="2400" b="0" baseline="0" dirty="0" smtClean="0"/>
                        <a:t> water (10 drops food coloring)</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0000" cap="flat" cmpd="sng" algn="ctr">
                      <a:noFill/>
                      <a:prstDash val="solid"/>
                    </a:lnB>
                    <a:lnTlToBr w="12700" cmpd="sng">
                      <a:noFill/>
                      <a:prstDash val="solid"/>
                    </a:lnTlToBr>
                    <a:lnBlToTr w="12700" cmpd="sng">
                      <a:noFill/>
                      <a:prstDash val="solid"/>
                    </a:lnBlToTr>
                  </a:tcPr>
                </a:tc>
              </a:tr>
              <a:tr h="1066800">
                <a:tc>
                  <a:txBody>
                    <a:bodyPr/>
                    <a:lstStyle/>
                    <a:p>
                      <a:r>
                        <a:rPr lang="en-US" sz="2400" b="1" u="sng" dirty="0" smtClean="0"/>
                        <a:t>Beaker 2:  </a:t>
                      </a:r>
                      <a:r>
                        <a:rPr lang="en-US" sz="2400" b="0" u="none" dirty="0" smtClean="0"/>
                        <a:t>Luke</a:t>
                      </a:r>
                      <a:r>
                        <a:rPr lang="en-US" sz="2400" b="0" u="none" baseline="0" dirty="0" smtClean="0"/>
                        <a:t> Warm </a:t>
                      </a:r>
                      <a:r>
                        <a:rPr lang="en-US" sz="2400" b="0" dirty="0" smtClean="0"/>
                        <a:t>Water (10 drops food coloring)</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0000" cap="flat" cmpd="sng" algn="ctr">
                      <a:noFill/>
                      <a:prstDash val="solid"/>
                    </a:lnT>
                    <a:lnB>
                      <a:noFill/>
                    </a:lnB>
                    <a:lnTlToBr w="12700" cmpd="sng">
                      <a:noFill/>
                      <a:prstDash val="solid"/>
                    </a:lnTlToBr>
                    <a:lnBlToTr w="12700" cmpd="sng">
                      <a:noFill/>
                      <a:prstDash val="solid"/>
                    </a:lnBlToTr>
                  </a:tcPr>
                </a:tc>
              </a:tr>
              <a:tr h="1066800">
                <a:tc>
                  <a:txBody>
                    <a:bodyPr/>
                    <a:lstStyle/>
                    <a:p>
                      <a:r>
                        <a:rPr lang="en-US" sz="2400" b="1" u="sng" dirty="0" smtClean="0"/>
                        <a:t>Beaker 3:</a:t>
                      </a:r>
                      <a:r>
                        <a:rPr lang="en-US" sz="2400" b="1" u="sng" baseline="0" dirty="0" smtClean="0"/>
                        <a:t> </a:t>
                      </a:r>
                      <a:r>
                        <a:rPr lang="en-US" sz="2400" b="1" u="none" baseline="0" dirty="0" smtClean="0"/>
                        <a:t> </a:t>
                      </a:r>
                      <a:r>
                        <a:rPr lang="en-US" sz="2400" b="0" dirty="0" smtClean="0"/>
                        <a:t> Cold</a:t>
                      </a:r>
                      <a:r>
                        <a:rPr lang="en-US" sz="2400" b="0" baseline="0" dirty="0" smtClean="0"/>
                        <a:t> w</a:t>
                      </a:r>
                      <a:r>
                        <a:rPr lang="en-US" sz="2400" b="0" dirty="0" smtClean="0"/>
                        <a:t>ater (2</a:t>
                      </a:r>
                      <a:r>
                        <a:rPr lang="en-US" sz="2400" b="0" baseline="0" dirty="0" smtClean="0"/>
                        <a:t> drops food coloring)</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bl>
          </a:graphicData>
        </a:graphic>
      </p:graphicFrame>
      <p:pic>
        <p:nvPicPr>
          <p:cNvPr id="5" name="Picture 2" descr="http://www.inquiryinaction.org/img/content/chapter6/hot_and_cold.jpg"/>
          <p:cNvPicPr>
            <a:picLocks noChangeAspect="1" noChangeArrowheads="1"/>
          </p:cNvPicPr>
          <p:nvPr/>
        </p:nvPicPr>
        <p:blipFill>
          <a:blip r:embed="rId3" cstate="print"/>
          <a:srcRect/>
          <a:stretch>
            <a:fillRect/>
          </a:stretch>
        </p:blipFill>
        <p:spPr bwMode="auto">
          <a:xfrm>
            <a:off x="4191000" y="2057400"/>
            <a:ext cx="4495800" cy="33718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dirty="0" smtClean="0">
                <a:latin typeface="Bauhaus 93" pitchFamily="82" charset="0"/>
              </a:rPr>
              <a:t>What affects diffusion?</a:t>
            </a:r>
            <a:endParaRPr lang="en-US" sz="4800" dirty="0">
              <a:latin typeface="Bauhaus 93" pitchFamily="82" charset="0"/>
            </a:endParaRPr>
          </a:p>
        </p:txBody>
      </p:sp>
      <p:graphicFrame>
        <p:nvGraphicFramePr>
          <p:cNvPr id="12" name="Content Placeholder 11"/>
          <p:cNvGraphicFramePr>
            <a:graphicFrameLocks noGrp="1"/>
          </p:cNvGraphicFramePr>
          <p:nvPr>
            <p:ph sz="quarter" idx="1"/>
          </p:nvPr>
        </p:nvGraphicFramePr>
        <p:xfrm>
          <a:off x="381000" y="2057400"/>
          <a:ext cx="3505200" cy="3566160"/>
        </p:xfrm>
        <a:graphic>
          <a:graphicData uri="http://schemas.openxmlformats.org/drawingml/2006/table">
            <a:tbl>
              <a:tblPr firstRow="1" bandRow="1">
                <a:tableStyleId>{306799F8-075E-4A3A-A7F6-7FBC6576F1A4}</a:tableStyleId>
              </a:tblPr>
              <a:tblGrid>
                <a:gridCol w="3505200"/>
              </a:tblGrid>
              <a:tr h="1066800">
                <a:tc>
                  <a:txBody>
                    <a:bodyPr/>
                    <a:lstStyle/>
                    <a:p>
                      <a:r>
                        <a:rPr lang="en-US" sz="2400" b="1" u="sng" dirty="0" smtClean="0"/>
                        <a:t>Beaker</a:t>
                      </a:r>
                      <a:r>
                        <a:rPr lang="en-US" sz="2400" b="1" u="sng" baseline="0" dirty="0" smtClean="0"/>
                        <a:t> 1:  </a:t>
                      </a:r>
                      <a:r>
                        <a:rPr lang="en-US" sz="2400" b="0" baseline="0" dirty="0" smtClean="0"/>
                        <a:t>Luke warm </a:t>
                      </a:r>
                      <a:r>
                        <a:rPr lang="en-US" sz="2400" b="0" baseline="0" smtClean="0"/>
                        <a:t>water (4 </a:t>
                      </a:r>
                      <a:r>
                        <a:rPr lang="en-US" sz="2400" b="0" baseline="0" dirty="0" smtClean="0"/>
                        <a:t>drops food coloring)</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0000" cap="flat" cmpd="sng" algn="ctr">
                      <a:noFill/>
                      <a:prstDash val="solid"/>
                    </a:lnB>
                    <a:lnTlToBr w="12700" cmpd="sng">
                      <a:noFill/>
                      <a:prstDash val="solid"/>
                    </a:lnTlToBr>
                    <a:lnBlToTr w="12700" cmpd="sng">
                      <a:noFill/>
                      <a:prstDash val="solid"/>
                    </a:lnBlToTr>
                  </a:tcPr>
                </a:tc>
              </a:tr>
              <a:tr h="1066800">
                <a:tc>
                  <a:txBody>
                    <a:bodyPr/>
                    <a:lstStyle/>
                    <a:p>
                      <a:r>
                        <a:rPr lang="en-US" sz="2400" b="1" u="sng" dirty="0" smtClean="0"/>
                        <a:t>Beaker 2:  </a:t>
                      </a:r>
                      <a:r>
                        <a:rPr lang="en-US" sz="2400" b="0" u="none" dirty="0" smtClean="0"/>
                        <a:t>Luke warm</a:t>
                      </a:r>
                      <a:r>
                        <a:rPr lang="en-US" sz="2400" b="0" u="none" baseline="0" dirty="0" smtClean="0"/>
                        <a:t> </a:t>
                      </a:r>
                      <a:r>
                        <a:rPr lang="en-US" sz="2400" b="0" dirty="0" smtClean="0"/>
                        <a:t>Water (2 drops food coloring)</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0000" cap="flat" cmpd="sng" algn="ctr">
                      <a:noFill/>
                      <a:prstDash val="solid"/>
                    </a:lnT>
                    <a:lnB>
                      <a:noFill/>
                    </a:lnB>
                    <a:lnTlToBr w="12700" cmpd="sng">
                      <a:noFill/>
                      <a:prstDash val="solid"/>
                    </a:lnTlToBr>
                    <a:lnBlToTr w="12700" cmpd="sng">
                      <a:noFill/>
                      <a:prstDash val="solid"/>
                    </a:lnBlToTr>
                  </a:tcPr>
                </a:tc>
              </a:tr>
              <a:tr h="1066800">
                <a:tc>
                  <a:txBody>
                    <a:bodyPr/>
                    <a:lstStyle/>
                    <a:p>
                      <a:r>
                        <a:rPr lang="en-US" sz="2400" b="1" u="sng" dirty="0" smtClean="0"/>
                        <a:t>Beaker 3:</a:t>
                      </a:r>
                      <a:r>
                        <a:rPr lang="en-US" sz="2400" b="1" u="sng" baseline="0" dirty="0" smtClean="0"/>
                        <a:t> </a:t>
                      </a:r>
                      <a:r>
                        <a:rPr lang="en-US" sz="2400" b="1" u="none" baseline="0" dirty="0" smtClean="0"/>
                        <a:t> </a:t>
                      </a:r>
                      <a:r>
                        <a:rPr lang="en-US" sz="2400" b="0" dirty="0" smtClean="0"/>
                        <a:t> Luke</a:t>
                      </a:r>
                      <a:r>
                        <a:rPr lang="en-US" sz="2400" b="0" baseline="0" dirty="0" smtClean="0"/>
                        <a:t> warm w</a:t>
                      </a:r>
                      <a:r>
                        <a:rPr lang="en-US" sz="2400" b="0" dirty="0" smtClean="0"/>
                        <a:t>ater (1</a:t>
                      </a:r>
                      <a:r>
                        <a:rPr lang="en-US" sz="2400" b="0" baseline="0" dirty="0" smtClean="0"/>
                        <a:t> drop food coloring)</a:t>
                      </a:r>
                      <a:endParaRPr 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r>
            </a:tbl>
          </a:graphicData>
        </a:graphic>
      </p:graphicFrame>
      <p:pic>
        <p:nvPicPr>
          <p:cNvPr id="5" name="Picture 2" descr="http://www.inquiryinaction.org/img/content/chapter6/hot_and_cold.jpg"/>
          <p:cNvPicPr>
            <a:picLocks noChangeAspect="1" noChangeArrowheads="1"/>
          </p:cNvPicPr>
          <p:nvPr/>
        </p:nvPicPr>
        <p:blipFill>
          <a:blip r:embed="rId3" cstate="print"/>
          <a:srcRect/>
          <a:stretch>
            <a:fillRect/>
          </a:stretch>
        </p:blipFill>
        <p:spPr bwMode="auto">
          <a:xfrm>
            <a:off x="4343400" y="2209800"/>
            <a:ext cx="4495800" cy="33718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Bauhaus 93" pitchFamily="82" charset="0"/>
              </a:rPr>
              <a:t>Osmosis</a:t>
            </a:r>
            <a:endParaRPr lang="en-US" sz="4800" dirty="0">
              <a:latin typeface="Bauhaus 93" pitchFamily="82" charset="0"/>
            </a:endParaRPr>
          </a:p>
        </p:txBody>
      </p:sp>
      <p:sp>
        <p:nvSpPr>
          <p:cNvPr id="3" name="Content Placeholder 2"/>
          <p:cNvSpPr>
            <a:spLocks noGrp="1"/>
          </p:cNvSpPr>
          <p:nvPr>
            <p:ph sz="quarter" idx="1"/>
          </p:nvPr>
        </p:nvSpPr>
        <p:spPr>
          <a:xfrm>
            <a:off x="301752" y="1676400"/>
            <a:ext cx="8503920" cy="4572000"/>
          </a:xfrm>
        </p:spPr>
        <p:txBody>
          <a:bodyPr>
            <a:normAutofit/>
          </a:bodyPr>
          <a:lstStyle/>
          <a:p>
            <a:pPr algn="ctr">
              <a:buNone/>
            </a:pPr>
            <a:r>
              <a:rPr lang="en-US" sz="3600" b="1" dirty="0" smtClean="0"/>
              <a:t>Osmosis</a:t>
            </a:r>
            <a:r>
              <a:rPr lang="en-US" sz="3600" dirty="0" smtClean="0"/>
              <a:t>- the process by which water molecules diffuse across a cell membrane from a low concentration of solutes to a high concentration of solutes.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01752" y="1181100"/>
            <a:ext cx="8524875" cy="4648200"/>
            <a:chOff x="304800" y="1303020"/>
            <a:chExt cx="8220075" cy="4183380"/>
          </a:xfrm>
        </p:grpSpPr>
        <p:pic>
          <p:nvPicPr>
            <p:cNvPr id="19" name="Picture 3"/>
            <p:cNvPicPr>
              <a:picLocks noChangeAspect="1" noChangeArrowheads="1"/>
            </p:cNvPicPr>
            <p:nvPr/>
          </p:nvPicPr>
          <p:blipFill>
            <a:blip r:embed="rId2" cstate="print"/>
            <a:srcRect/>
            <a:stretch>
              <a:fillRect/>
            </a:stretch>
          </p:blipFill>
          <p:spPr bwMode="auto">
            <a:xfrm>
              <a:off x="685800" y="1371600"/>
              <a:ext cx="7839075" cy="4114800"/>
            </a:xfrm>
            <a:prstGeom prst="rect">
              <a:avLst/>
            </a:prstGeom>
            <a:noFill/>
            <a:ln w="9525">
              <a:noFill/>
              <a:miter lim="800000"/>
              <a:headEnd/>
              <a:tailEnd/>
            </a:ln>
            <a:effectLst/>
          </p:spPr>
        </p:pic>
        <p:sp>
          <p:nvSpPr>
            <p:cNvPr id="20" name="TextBox 19"/>
            <p:cNvSpPr txBox="1"/>
            <p:nvPr/>
          </p:nvSpPr>
          <p:spPr>
            <a:xfrm>
              <a:off x="5791200" y="1371600"/>
              <a:ext cx="2362200" cy="584775"/>
            </a:xfrm>
            <a:prstGeom prst="rect">
              <a:avLst/>
            </a:prstGeom>
            <a:noFill/>
          </p:spPr>
          <p:txBody>
            <a:bodyPr wrap="square" rtlCol="0">
              <a:spAutoFit/>
            </a:bodyPr>
            <a:lstStyle/>
            <a:p>
              <a:pPr algn="ctr"/>
              <a:r>
                <a:rPr lang="en-US" sz="1600" dirty="0" smtClean="0"/>
                <a:t>Water molecules pass through but not sugar</a:t>
              </a:r>
              <a:endParaRPr lang="en-US" sz="1600" dirty="0"/>
            </a:p>
          </p:txBody>
        </p:sp>
        <p:sp>
          <p:nvSpPr>
            <p:cNvPr id="21" name="TextBox 20"/>
            <p:cNvSpPr txBox="1"/>
            <p:nvPr/>
          </p:nvSpPr>
          <p:spPr>
            <a:xfrm>
              <a:off x="2286000" y="4953000"/>
              <a:ext cx="2057400" cy="369332"/>
            </a:xfrm>
            <a:prstGeom prst="rect">
              <a:avLst/>
            </a:prstGeom>
            <a:noFill/>
          </p:spPr>
          <p:txBody>
            <a:bodyPr wrap="square" rtlCol="0">
              <a:spAutoFit/>
            </a:bodyPr>
            <a:lstStyle/>
            <a:p>
              <a:r>
                <a:rPr lang="en-US" dirty="0" smtClean="0"/>
                <a:t>Water molecules</a:t>
              </a:r>
              <a:endParaRPr lang="en-US" dirty="0"/>
            </a:p>
          </p:txBody>
        </p:sp>
        <p:sp>
          <p:nvSpPr>
            <p:cNvPr id="22" name="TextBox 21"/>
            <p:cNvSpPr txBox="1"/>
            <p:nvPr/>
          </p:nvSpPr>
          <p:spPr>
            <a:xfrm>
              <a:off x="304800" y="4953000"/>
              <a:ext cx="2057400" cy="369332"/>
            </a:xfrm>
            <a:prstGeom prst="rect">
              <a:avLst/>
            </a:prstGeom>
            <a:noFill/>
          </p:spPr>
          <p:txBody>
            <a:bodyPr wrap="square" rtlCol="0">
              <a:spAutoFit/>
            </a:bodyPr>
            <a:lstStyle/>
            <a:p>
              <a:r>
                <a:rPr lang="en-US" dirty="0" smtClean="0"/>
                <a:t>Sugar molecules</a:t>
              </a:r>
              <a:endParaRPr lang="en-US" dirty="0"/>
            </a:p>
          </p:txBody>
        </p:sp>
        <p:sp>
          <p:nvSpPr>
            <p:cNvPr id="23" name="TextBox 22"/>
            <p:cNvSpPr txBox="1"/>
            <p:nvPr/>
          </p:nvSpPr>
          <p:spPr>
            <a:xfrm>
              <a:off x="3581400" y="1524000"/>
              <a:ext cx="2057400" cy="646331"/>
            </a:xfrm>
            <a:prstGeom prst="rect">
              <a:avLst/>
            </a:prstGeom>
            <a:noFill/>
          </p:spPr>
          <p:txBody>
            <a:bodyPr wrap="square" rtlCol="0">
              <a:spAutoFit/>
            </a:bodyPr>
            <a:lstStyle/>
            <a:p>
              <a:r>
                <a:rPr lang="en-US" dirty="0" smtClean="0"/>
                <a:t>Permeable membrane</a:t>
              </a:r>
              <a:endParaRPr lang="en-US" dirty="0"/>
            </a:p>
          </p:txBody>
        </p:sp>
        <p:sp>
          <p:nvSpPr>
            <p:cNvPr id="24" name="TextBox 23"/>
            <p:cNvSpPr txBox="1"/>
            <p:nvPr/>
          </p:nvSpPr>
          <p:spPr>
            <a:xfrm>
              <a:off x="2132504" y="1303020"/>
              <a:ext cx="1175609" cy="664798"/>
            </a:xfrm>
            <a:prstGeom prst="rect">
              <a:avLst/>
            </a:prstGeom>
            <a:noFill/>
          </p:spPr>
          <p:txBody>
            <a:bodyPr wrap="square" rtlCol="0">
              <a:spAutoFit/>
            </a:bodyPr>
            <a:lstStyle/>
            <a:p>
              <a:pPr algn="ctr"/>
              <a:r>
                <a:rPr lang="en-US" sz="1400" dirty="0" smtClean="0"/>
                <a:t>Low conc. of solute/ high conc. of H2O</a:t>
              </a:r>
              <a:endParaRPr lang="en-US" sz="1400" dirty="0"/>
            </a:p>
          </p:txBody>
        </p:sp>
        <p:sp>
          <p:nvSpPr>
            <p:cNvPr id="25" name="TextBox 24"/>
            <p:cNvSpPr txBox="1"/>
            <p:nvPr/>
          </p:nvSpPr>
          <p:spPr>
            <a:xfrm>
              <a:off x="838200" y="1457980"/>
              <a:ext cx="1524000" cy="276999"/>
            </a:xfrm>
            <a:prstGeom prst="rect">
              <a:avLst/>
            </a:prstGeom>
            <a:noFill/>
          </p:spPr>
          <p:txBody>
            <a:bodyPr wrap="square" rtlCol="0">
              <a:spAutoFit/>
            </a:bodyPr>
            <a:lstStyle/>
            <a:p>
              <a:pPr algn="ctr"/>
              <a:endParaRPr lang="en-US" sz="1400" dirty="0"/>
            </a:p>
          </p:txBody>
        </p:sp>
      </p:grpSp>
      <p:sp>
        <p:nvSpPr>
          <p:cNvPr id="13" name="TextBox 12"/>
          <p:cNvSpPr txBox="1"/>
          <p:nvPr/>
        </p:nvSpPr>
        <p:spPr>
          <a:xfrm>
            <a:off x="914400" y="1219200"/>
            <a:ext cx="1219201" cy="954107"/>
          </a:xfrm>
          <a:prstGeom prst="rect">
            <a:avLst/>
          </a:prstGeom>
          <a:noFill/>
        </p:spPr>
        <p:txBody>
          <a:bodyPr wrap="square" rtlCol="0">
            <a:spAutoFit/>
          </a:bodyPr>
          <a:lstStyle/>
          <a:p>
            <a:pPr algn="ctr"/>
            <a:r>
              <a:rPr lang="en-US" sz="1400" dirty="0" smtClean="0"/>
              <a:t>High conc. of solute/ low conc. of H2O</a:t>
            </a:r>
            <a:endParaRPr lang="en-US" sz="1400" dirty="0"/>
          </a:p>
        </p:txBody>
      </p:sp>
      <p:sp>
        <p:nvSpPr>
          <p:cNvPr id="14" name="Rectangle 13"/>
          <p:cNvSpPr/>
          <p:nvPr/>
        </p:nvSpPr>
        <p:spPr>
          <a:xfrm>
            <a:off x="1676400" y="3352800"/>
            <a:ext cx="914400" cy="304800"/>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6400" y="4419600"/>
            <a:ext cx="914400" cy="304800"/>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6336268"/>
            <a:ext cx="5410200" cy="369332"/>
          </a:xfrm>
          <a:prstGeom prst="rect">
            <a:avLst/>
          </a:prstGeom>
        </p:spPr>
        <p:txBody>
          <a:bodyPr wrap="square">
            <a:spAutoFit/>
          </a:bodyPr>
          <a:lstStyle/>
          <a:p>
            <a:r>
              <a:rPr lang="en-US" dirty="0" smtClean="0"/>
              <a:t>http://www.youtube.com/watch?v=XclGRjnilsk</a:t>
            </a:r>
            <a:endParaRPr lang="en-US" dirty="0"/>
          </a:p>
        </p:txBody>
      </p:sp>
      <p:sp>
        <p:nvSpPr>
          <p:cNvPr id="17" name="Title 1"/>
          <p:cNvSpPr txBox="1">
            <a:spLocks/>
          </p:cNvSpPr>
          <p:nvPr/>
        </p:nvSpPr>
        <p:spPr>
          <a:xfrm>
            <a:off x="301752" y="228600"/>
            <a:ext cx="8534400" cy="75895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smtClean="0">
                <a:ln>
                  <a:noFill/>
                </a:ln>
                <a:solidFill>
                  <a:schemeClr val="accent3">
                    <a:shade val="75000"/>
                  </a:schemeClr>
                </a:solidFill>
                <a:effectLst/>
                <a:uLnTx/>
                <a:uFillTx/>
                <a:latin typeface="Bauhaus 93" pitchFamily="82" charset="0"/>
                <a:ea typeface="+mj-ea"/>
                <a:cs typeface="+mj-cs"/>
              </a:rPr>
              <a:t>Osmosis</a:t>
            </a:r>
            <a:endParaRPr kumimoji="0" lang="en-US" sz="4800" b="0" i="0" u="none" strike="noStrike" kern="1200" cap="none" spc="0" normalizeH="0" baseline="0" noProof="0" dirty="0">
              <a:ln>
                <a:noFill/>
              </a:ln>
              <a:solidFill>
                <a:schemeClr val="accent3">
                  <a:shade val="75000"/>
                </a:schemeClr>
              </a:solidFill>
              <a:effectLst/>
              <a:uLnTx/>
              <a:uFillTx/>
              <a:latin typeface="Bauhaus 93" pitchFamily="82"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Bauhaus 93" pitchFamily="82" charset="0"/>
              </a:rPr>
              <a:t>Cells &amp; Osmosis</a:t>
            </a:r>
            <a:endParaRPr lang="en-US" sz="4800" dirty="0">
              <a:latin typeface="Bauhaus 93" pitchFamily="82" charset="0"/>
            </a:endParaRPr>
          </a:p>
        </p:txBody>
      </p:sp>
      <p:sp>
        <p:nvSpPr>
          <p:cNvPr id="3" name="Content Placeholder 2"/>
          <p:cNvSpPr>
            <a:spLocks noGrp="1"/>
          </p:cNvSpPr>
          <p:nvPr>
            <p:ph sz="quarter" idx="1"/>
          </p:nvPr>
        </p:nvSpPr>
        <p:spPr/>
        <p:txBody>
          <a:bodyPr>
            <a:normAutofit/>
          </a:bodyPr>
          <a:lstStyle/>
          <a:p>
            <a:r>
              <a:rPr lang="en-US" sz="3200" dirty="0" smtClean="0"/>
              <a:t>The concentration of the solution that the cell is in, will affect the state of the cell.</a:t>
            </a:r>
          </a:p>
          <a:p>
            <a:r>
              <a:rPr lang="en-US" sz="3200" dirty="0" smtClean="0"/>
              <a:t>Three types of solutions:</a:t>
            </a:r>
          </a:p>
          <a:p>
            <a:pPr lvl="1"/>
            <a:r>
              <a:rPr lang="en-US" sz="3200" b="1" dirty="0" smtClean="0"/>
              <a:t>“</a:t>
            </a:r>
            <a:r>
              <a:rPr lang="en-US" sz="3200" b="1" dirty="0" err="1" smtClean="0"/>
              <a:t>Iso”tonic</a:t>
            </a:r>
            <a:r>
              <a:rPr lang="en-US" sz="3200" dirty="0" smtClean="0"/>
              <a:t>- think “same”</a:t>
            </a:r>
            <a:endParaRPr lang="en-US" sz="3200" b="1" dirty="0" smtClean="0"/>
          </a:p>
          <a:p>
            <a:pPr lvl="1"/>
            <a:r>
              <a:rPr lang="en-US" sz="3200" b="1" dirty="0" smtClean="0"/>
              <a:t>“</a:t>
            </a:r>
            <a:r>
              <a:rPr lang="en-US" sz="3200" b="1" dirty="0" err="1" smtClean="0"/>
              <a:t>Hyper”tonic</a:t>
            </a:r>
            <a:r>
              <a:rPr lang="en-US" sz="3200" dirty="0" smtClean="0"/>
              <a:t>- think “above”</a:t>
            </a:r>
            <a:endParaRPr lang="en-US" sz="3200" b="1" dirty="0" smtClean="0"/>
          </a:p>
          <a:p>
            <a:pPr lvl="1"/>
            <a:r>
              <a:rPr lang="en-US" sz="3200" b="1" dirty="0" smtClean="0"/>
              <a:t>“</a:t>
            </a:r>
            <a:r>
              <a:rPr lang="en-US" sz="3200" b="1" dirty="0" err="1" smtClean="0"/>
              <a:t>Hypo”tonic</a:t>
            </a:r>
            <a:r>
              <a:rPr lang="en-US" sz="3200" b="1" dirty="0" smtClean="0"/>
              <a:t>- </a:t>
            </a:r>
            <a:r>
              <a:rPr lang="en-US" sz="3200" dirty="0" smtClean="0"/>
              <a:t>think “below”</a:t>
            </a:r>
            <a:endParaRPr lang="en-US" sz="3200"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Bauhaus 93" pitchFamily="82" charset="0"/>
              </a:rPr>
              <a:t>Isotonic Solution</a:t>
            </a:r>
            <a:endParaRPr lang="en-US" sz="4800" dirty="0">
              <a:latin typeface="Bauhaus 93" pitchFamily="82" charset="0"/>
            </a:endParaRPr>
          </a:p>
        </p:txBody>
      </p:sp>
      <p:sp>
        <p:nvSpPr>
          <p:cNvPr id="3" name="Content Placeholder 2"/>
          <p:cNvSpPr>
            <a:spLocks noGrp="1"/>
          </p:cNvSpPr>
          <p:nvPr>
            <p:ph sz="half" idx="1"/>
          </p:nvPr>
        </p:nvSpPr>
        <p:spPr/>
        <p:txBody>
          <a:bodyPr/>
          <a:lstStyle/>
          <a:p>
            <a:r>
              <a:rPr lang="en-US" b="1" dirty="0" smtClean="0"/>
              <a:t>Isotonic solution-  </a:t>
            </a:r>
            <a:r>
              <a:rPr lang="en-US" dirty="0" smtClean="0"/>
              <a:t>the concentration of solutes outside the cell, is </a:t>
            </a:r>
            <a:r>
              <a:rPr lang="en-US" u="sng" dirty="0" smtClean="0"/>
              <a:t>equal</a:t>
            </a:r>
            <a:r>
              <a:rPr lang="en-US" dirty="0" smtClean="0"/>
              <a:t> to the amount solutes of molecules inside the cell.</a:t>
            </a:r>
          </a:p>
          <a:p>
            <a:r>
              <a:rPr lang="en-US" dirty="0" smtClean="0"/>
              <a:t>Thus, </a:t>
            </a:r>
            <a:r>
              <a:rPr lang="en-US" u="sng" dirty="0" smtClean="0"/>
              <a:t>no movement </a:t>
            </a:r>
            <a:r>
              <a:rPr lang="en-US" dirty="0" smtClean="0"/>
              <a:t>of water occurs into or out of the cell.</a:t>
            </a:r>
          </a:p>
          <a:p>
            <a:r>
              <a:rPr lang="en-US" dirty="0" smtClean="0"/>
              <a:t>The cell remains </a:t>
            </a:r>
            <a:r>
              <a:rPr lang="en-US" u="sng" dirty="0" smtClean="0"/>
              <a:t>normal</a:t>
            </a:r>
            <a:r>
              <a:rPr lang="en-US" dirty="0" smtClean="0"/>
              <a:t> or the same.</a:t>
            </a:r>
            <a:endParaRPr lang="en-US" dirty="0"/>
          </a:p>
        </p:txBody>
      </p:sp>
      <p:sp>
        <p:nvSpPr>
          <p:cNvPr id="4" name="Content Placeholder 3"/>
          <p:cNvSpPr>
            <a:spLocks noGrp="1"/>
          </p:cNvSpPr>
          <p:nvPr>
            <p:ph sz="half" idx="2"/>
          </p:nvPr>
        </p:nvSpPr>
        <p:spPr/>
        <p:txBody>
          <a:bodyPr/>
          <a:lstStyle/>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5140929" y="1524000"/>
            <a:ext cx="3393471" cy="3355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p:cNvPicPr>
            <a:picLocks noChangeAspect="1" noChangeArrowheads="1"/>
          </p:cNvPicPr>
          <p:nvPr/>
        </p:nvPicPr>
        <p:blipFill>
          <a:blip r:embed="rId3" cstate="print"/>
          <a:srcRect/>
          <a:stretch>
            <a:fillRect/>
          </a:stretch>
        </p:blipFill>
        <p:spPr bwMode="auto">
          <a:xfrm>
            <a:off x="5818310" y="5124450"/>
            <a:ext cx="2030290" cy="971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Bauhaus 93" pitchFamily="82" charset="0"/>
              </a:rPr>
              <a:t>Homeostasis</a:t>
            </a:r>
            <a:endParaRPr lang="en-US" sz="4800" dirty="0">
              <a:latin typeface="Bauhaus 93" pitchFamily="82" charset="0"/>
            </a:endParaRPr>
          </a:p>
        </p:txBody>
      </p:sp>
      <p:sp>
        <p:nvSpPr>
          <p:cNvPr id="3" name="Content Placeholder 2"/>
          <p:cNvSpPr>
            <a:spLocks noGrp="1"/>
          </p:cNvSpPr>
          <p:nvPr>
            <p:ph sz="quarter" idx="1"/>
          </p:nvPr>
        </p:nvSpPr>
        <p:spPr/>
        <p:txBody>
          <a:bodyPr/>
          <a:lstStyle/>
          <a:p>
            <a:r>
              <a:rPr lang="en-US" dirty="0" smtClean="0"/>
              <a:t>What is homeostasis?</a:t>
            </a:r>
          </a:p>
          <a:p>
            <a:r>
              <a:rPr lang="en-US" dirty="0" smtClean="0"/>
              <a:t>How do the terms homeostasis and equilibrium relate to each other?</a:t>
            </a:r>
          </a:p>
          <a:p>
            <a:r>
              <a:rPr lang="en-US" dirty="0" smtClean="0"/>
              <a:t>What are the functions of the cell membrane?</a:t>
            </a:r>
          </a:p>
          <a:p>
            <a:r>
              <a:rPr lang="en-US" dirty="0" smtClean="0"/>
              <a:t>How do you think the cell membrane helps the cell maintain homeostasis?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Bauhaus 93" pitchFamily="82" charset="0"/>
              </a:rPr>
              <a:t>Hypertonic Solutions</a:t>
            </a:r>
            <a:endParaRPr lang="en-US" sz="4800" dirty="0">
              <a:latin typeface="Bauhaus 93" pitchFamily="82" charset="0"/>
            </a:endParaRPr>
          </a:p>
        </p:txBody>
      </p:sp>
      <p:sp>
        <p:nvSpPr>
          <p:cNvPr id="3" name="Content Placeholder 2"/>
          <p:cNvSpPr>
            <a:spLocks noGrp="1"/>
          </p:cNvSpPr>
          <p:nvPr>
            <p:ph sz="half" idx="1"/>
          </p:nvPr>
        </p:nvSpPr>
        <p:spPr/>
        <p:txBody>
          <a:bodyPr>
            <a:normAutofit lnSpcReduction="10000"/>
          </a:bodyPr>
          <a:lstStyle/>
          <a:p>
            <a:r>
              <a:rPr lang="en-US" b="1" dirty="0" smtClean="0"/>
              <a:t>Hypertonic solution- </a:t>
            </a:r>
            <a:r>
              <a:rPr lang="en-US" dirty="0" smtClean="0"/>
              <a:t>the concentration of </a:t>
            </a:r>
            <a:r>
              <a:rPr lang="en-US" u="sng" dirty="0" smtClean="0"/>
              <a:t>solutes is higher on the outside of the cell </a:t>
            </a:r>
            <a:r>
              <a:rPr lang="en-US" dirty="0" smtClean="0"/>
              <a:t>than on the inside of the cell.</a:t>
            </a:r>
          </a:p>
          <a:p>
            <a:r>
              <a:rPr lang="en-US" dirty="0" smtClean="0"/>
              <a:t>Thus, resulting in water moving from the inside of the cell to the outside of the cell.</a:t>
            </a:r>
          </a:p>
          <a:p>
            <a:r>
              <a:rPr lang="en-US" dirty="0" smtClean="0"/>
              <a:t>The cell will </a:t>
            </a:r>
            <a:r>
              <a:rPr lang="en-US" u="sng" dirty="0" smtClean="0"/>
              <a:t>shrink</a:t>
            </a:r>
            <a:r>
              <a:rPr lang="en-US" dirty="0" smtClean="0"/>
              <a:t> (crenate) or become smaller.</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334000" y="1600200"/>
            <a:ext cx="2971800" cy="3075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3"/>
          <p:cNvPicPr>
            <a:picLocks noChangeAspect="1" noChangeArrowheads="1"/>
          </p:cNvPicPr>
          <p:nvPr/>
        </p:nvPicPr>
        <p:blipFill>
          <a:blip r:embed="rId3" cstate="print"/>
          <a:srcRect/>
          <a:stretch>
            <a:fillRect/>
          </a:stretch>
        </p:blipFill>
        <p:spPr bwMode="auto">
          <a:xfrm>
            <a:off x="5778152" y="5019675"/>
            <a:ext cx="1918048" cy="100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Bauhaus 93" pitchFamily="82" charset="0"/>
              </a:rPr>
              <a:t>Hypotonic Solution</a:t>
            </a:r>
            <a:endParaRPr lang="en-US" sz="4800" b="1" dirty="0">
              <a:latin typeface="Bauhaus 93" pitchFamily="82" charset="0"/>
            </a:endParaRPr>
          </a:p>
        </p:txBody>
      </p:sp>
      <p:sp>
        <p:nvSpPr>
          <p:cNvPr id="3" name="Content Placeholder 2"/>
          <p:cNvSpPr>
            <a:spLocks noGrp="1"/>
          </p:cNvSpPr>
          <p:nvPr>
            <p:ph sz="half" idx="1"/>
          </p:nvPr>
        </p:nvSpPr>
        <p:spPr/>
        <p:txBody>
          <a:bodyPr/>
          <a:lstStyle/>
          <a:p>
            <a:r>
              <a:rPr lang="en-US" b="1" dirty="0" smtClean="0"/>
              <a:t>Hypotonic solution- </a:t>
            </a:r>
            <a:r>
              <a:rPr lang="en-US" dirty="0" smtClean="0"/>
              <a:t>the concentration of </a:t>
            </a:r>
            <a:r>
              <a:rPr lang="en-US" u="sng" dirty="0" smtClean="0"/>
              <a:t>solutes is lower on the outside of the cell </a:t>
            </a:r>
            <a:r>
              <a:rPr lang="en-US" dirty="0" smtClean="0"/>
              <a:t>than on the inside of the cell.</a:t>
            </a:r>
          </a:p>
          <a:p>
            <a:r>
              <a:rPr lang="en-US" dirty="0" smtClean="0"/>
              <a:t>Thus, resulting in water moving from the outside of the cell into the inside of the cell.</a:t>
            </a:r>
          </a:p>
          <a:p>
            <a:r>
              <a:rPr lang="en-US" dirty="0" smtClean="0"/>
              <a:t>The </a:t>
            </a:r>
            <a:r>
              <a:rPr lang="en-US" u="sng" dirty="0" smtClean="0"/>
              <a:t>cell will increase </a:t>
            </a:r>
            <a:r>
              <a:rPr lang="en-US" dirty="0" smtClean="0"/>
              <a:t>in size and could explode.</a:t>
            </a:r>
            <a:endParaRPr lang="en-US"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5392557" y="1578428"/>
            <a:ext cx="2837043" cy="2972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3"/>
          <p:cNvPicPr>
            <a:picLocks noChangeAspect="1" noChangeArrowheads="1"/>
          </p:cNvPicPr>
          <p:nvPr/>
        </p:nvPicPr>
        <p:blipFill>
          <a:blip r:embed="rId3" cstate="print"/>
          <a:srcRect/>
          <a:stretch>
            <a:fillRect/>
          </a:stretch>
        </p:blipFill>
        <p:spPr bwMode="auto">
          <a:xfrm>
            <a:off x="5638800" y="4876800"/>
            <a:ext cx="2255184" cy="119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Accountable Independent Reading</a:t>
            </a:r>
            <a:endParaRPr lang="en-US" dirty="0"/>
          </a:p>
        </p:txBody>
      </p:sp>
      <p:sp>
        <p:nvSpPr>
          <p:cNvPr id="6" name="Content Placeholder 5"/>
          <p:cNvSpPr>
            <a:spLocks noGrp="1"/>
          </p:cNvSpPr>
          <p:nvPr>
            <p:ph sz="quarter" idx="1"/>
          </p:nvPr>
        </p:nvSpPr>
        <p:spPr/>
        <p:txBody>
          <a:bodyPr/>
          <a:lstStyle/>
          <a:p>
            <a:r>
              <a:rPr lang="en-US" sz="3600" dirty="0" smtClean="0"/>
              <a:t>While reading you need to:</a:t>
            </a:r>
          </a:p>
          <a:p>
            <a:pPr lvl="1"/>
            <a:r>
              <a:rPr lang="en-US" sz="2800" dirty="0" smtClean="0"/>
              <a:t>Circle words that are associated with osmosis or diffusion</a:t>
            </a:r>
          </a:p>
          <a:p>
            <a:pPr lvl="1"/>
            <a:r>
              <a:rPr lang="en-US" sz="2800" dirty="0" smtClean="0"/>
              <a:t>Underline the main point of the article</a:t>
            </a:r>
            <a:endParaRPr lang="en-US" sz="2800" dirty="0"/>
          </a:p>
        </p:txBody>
      </p:sp>
    </p:spTree>
    <p:extLst>
      <p:ext uri="{BB962C8B-B14F-4D97-AF65-F5344CB8AC3E}">
        <p14:creationId xmlns:p14="http://schemas.microsoft.com/office/powerpoint/2010/main" val="4116640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Unicellular Organisms</a:t>
            </a:r>
            <a:endParaRPr lang="en-US" sz="4800" dirty="0"/>
          </a:p>
        </p:txBody>
      </p:sp>
      <p:sp>
        <p:nvSpPr>
          <p:cNvPr id="3" name="Content Placeholder 2"/>
          <p:cNvSpPr>
            <a:spLocks noGrp="1"/>
          </p:cNvSpPr>
          <p:nvPr>
            <p:ph sz="quarter" idx="1"/>
          </p:nvPr>
        </p:nvSpPr>
        <p:spPr>
          <a:xfrm>
            <a:off x="301752" y="1447800"/>
            <a:ext cx="8503920" cy="4572000"/>
          </a:xfrm>
        </p:spPr>
        <p:txBody>
          <a:bodyPr/>
          <a:lstStyle/>
          <a:p>
            <a:r>
              <a:rPr lang="en-US" dirty="0" smtClean="0"/>
              <a:t>Most freshwater unicellular organisms remain in a hypotonic environment.  </a:t>
            </a:r>
          </a:p>
          <a:p>
            <a:pPr lvl="1"/>
            <a:r>
              <a:rPr lang="en-US" dirty="0" smtClean="0"/>
              <a:t>Therefore, they have contractile vacuoles to constantly remove water from their bodies.</a:t>
            </a:r>
          </a:p>
          <a:p>
            <a:pPr lvl="1"/>
            <a:r>
              <a:rPr lang="en-US" dirty="0" smtClean="0"/>
              <a:t>This does require the use of energy and must occur or the organism will die.</a:t>
            </a:r>
            <a:endParaRPr lang="en-US" dirty="0"/>
          </a:p>
        </p:txBody>
      </p:sp>
      <p:pic>
        <p:nvPicPr>
          <p:cNvPr id="5" name="Picture 2" descr="http://scienceblogs.com/clock/upload/2006/07/Euglena.JPG"/>
          <p:cNvPicPr>
            <a:picLocks noChangeAspect="1" noChangeArrowheads="1"/>
          </p:cNvPicPr>
          <p:nvPr/>
        </p:nvPicPr>
        <p:blipFill>
          <a:blip r:embed="rId2" cstate="print"/>
          <a:srcRect/>
          <a:stretch>
            <a:fillRect/>
          </a:stretch>
        </p:blipFill>
        <p:spPr bwMode="auto">
          <a:xfrm>
            <a:off x="2971800" y="4191000"/>
            <a:ext cx="3114675" cy="2000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Plant Cells</a:t>
            </a:r>
            <a:endParaRPr lang="en-US" sz="4800" b="1" dirty="0"/>
          </a:p>
        </p:txBody>
      </p:sp>
      <p:sp>
        <p:nvSpPr>
          <p:cNvPr id="3" name="Content Placeholder 2"/>
          <p:cNvSpPr>
            <a:spLocks noGrp="1"/>
          </p:cNvSpPr>
          <p:nvPr>
            <p:ph sz="quarter" idx="1"/>
          </p:nvPr>
        </p:nvSpPr>
        <p:spPr/>
        <p:txBody>
          <a:bodyPr/>
          <a:lstStyle/>
          <a:p>
            <a:r>
              <a:rPr lang="en-US" dirty="0" smtClean="0"/>
              <a:t>Most of the time plant cells live in hypotonic environments.</a:t>
            </a:r>
          </a:p>
          <a:p>
            <a:pPr lvl="1"/>
            <a:r>
              <a:rPr lang="en-US" dirty="0" smtClean="0"/>
              <a:t>This results in water constantly moving into the cell.</a:t>
            </a:r>
          </a:p>
          <a:p>
            <a:r>
              <a:rPr lang="en-US" dirty="0" smtClean="0"/>
              <a:t>Once the cell membrane begins to press against the cell wall </a:t>
            </a:r>
            <a:r>
              <a:rPr lang="en-US" b="1" dirty="0" err="1" smtClean="0"/>
              <a:t>turgor</a:t>
            </a:r>
            <a:r>
              <a:rPr lang="en-US" b="1" dirty="0" smtClean="0"/>
              <a:t> pressure </a:t>
            </a:r>
            <a:r>
              <a:rPr lang="en-US" dirty="0" smtClean="0"/>
              <a:t>develops.</a:t>
            </a:r>
          </a:p>
          <a:p>
            <a:pPr lvl="1"/>
            <a:r>
              <a:rPr lang="en-US" dirty="0" smtClean="0"/>
              <a:t>This pressure will remain until water is diffused until equilibrium is reached.</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800" b="1" dirty="0" err="1" smtClean="0"/>
              <a:t>Plasmolysis</a:t>
            </a:r>
            <a:endParaRPr lang="en-US" sz="4800" b="1" dirty="0"/>
          </a:p>
        </p:txBody>
      </p:sp>
      <p:sp>
        <p:nvSpPr>
          <p:cNvPr id="6" name="Content Placeholder 5"/>
          <p:cNvSpPr>
            <a:spLocks noGrp="1"/>
          </p:cNvSpPr>
          <p:nvPr>
            <p:ph sz="quarter" idx="1"/>
          </p:nvPr>
        </p:nvSpPr>
        <p:spPr/>
        <p:txBody>
          <a:bodyPr/>
          <a:lstStyle/>
          <a:p>
            <a:r>
              <a:rPr lang="en-US" dirty="0" err="1" smtClean="0"/>
              <a:t>Plasmolysis</a:t>
            </a:r>
            <a:r>
              <a:rPr lang="en-US" dirty="0" smtClean="0"/>
              <a:t> occurs when </a:t>
            </a:r>
            <a:r>
              <a:rPr lang="en-US" dirty="0" err="1" smtClean="0"/>
              <a:t>turgor</a:t>
            </a:r>
            <a:r>
              <a:rPr lang="en-US" dirty="0" smtClean="0"/>
              <a:t> pressure is lost.</a:t>
            </a:r>
          </a:p>
          <a:p>
            <a:r>
              <a:rPr lang="en-US" dirty="0" smtClean="0"/>
              <a:t>Once </a:t>
            </a:r>
            <a:r>
              <a:rPr lang="en-US" dirty="0" err="1" smtClean="0"/>
              <a:t>turgor</a:t>
            </a:r>
            <a:r>
              <a:rPr lang="en-US" dirty="0" smtClean="0"/>
              <a:t> pressure is lost the cell shrinks away from the cell wall.</a:t>
            </a:r>
          </a:p>
          <a:p>
            <a:r>
              <a:rPr lang="en-US" dirty="0" err="1" smtClean="0"/>
              <a:t>Plasmolysis</a:t>
            </a:r>
            <a:r>
              <a:rPr lang="en-US" dirty="0" smtClean="0"/>
              <a:t> is the reason plants wilt if they don’t receive enough water.</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800" dirty="0" err="1" smtClean="0"/>
              <a:t>Turgor</a:t>
            </a:r>
            <a:r>
              <a:rPr lang="en-US" sz="4800" dirty="0" smtClean="0"/>
              <a:t> Pressure</a:t>
            </a:r>
            <a:endParaRPr lang="en-US" sz="4800" dirty="0"/>
          </a:p>
        </p:txBody>
      </p:sp>
      <p:pic>
        <p:nvPicPr>
          <p:cNvPr id="4" name="Picture 2" descr="   Turgor pressure on plant cells diagram">
            <a:hlinkClick r:id="rId2" tooltip="   Turgor_pressure_on_plant_cells_diagram.png "/>
          </p:cNvPr>
          <p:cNvPicPr>
            <a:picLocks noChangeAspect="1" noChangeArrowheads="1"/>
          </p:cNvPicPr>
          <p:nvPr/>
        </p:nvPicPr>
        <p:blipFill>
          <a:blip r:embed="rId3" cstate="print"/>
          <a:srcRect/>
          <a:stretch>
            <a:fillRect/>
          </a:stretch>
        </p:blipFill>
        <p:spPr bwMode="auto">
          <a:xfrm>
            <a:off x="304800" y="2133600"/>
            <a:ext cx="8496589"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Facilitated Diffusion</a:t>
            </a:r>
            <a:endParaRPr lang="en-US" sz="4000" dirty="0"/>
          </a:p>
        </p:txBody>
      </p:sp>
      <p:sp>
        <p:nvSpPr>
          <p:cNvPr id="8" name="Content Placeholder 7"/>
          <p:cNvSpPr>
            <a:spLocks noGrp="1"/>
          </p:cNvSpPr>
          <p:nvPr>
            <p:ph sz="quarter" idx="1"/>
          </p:nvPr>
        </p:nvSpPr>
        <p:spPr/>
        <p:txBody>
          <a:bodyPr/>
          <a:lstStyle/>
          <a:p>
            <a:r>
              <a:rPr lang="en-US" dirty="0" smtClean="0"/>
              <a:t>The movement of molecules across the membrane is with the </a:t>
            </a:r>
            <a:r>
              <a:rPr lang="en-US" u="sng" dirty="0" smtClean="0"/>
              <a:t>assistance of carrier proteins </a:t>
            </a:r>
            <a:r>
              <a:rPr lang="en-US" dirty="0" smtClean="0"/>
              <a:t>located within the cell membrane.</a:t>
            </a:r>
          </a:p>
          <a:p>
            <a:r>
              <a:rPr lang="en-US" dirty="0" smtClean="0"/>
              <a:t>Facilitated diffusion is the process used for molecules that can’t diffuse rapidly through the cell membrane.</a:t>
            </a:r>
          </a:p>
          <a:p>
            <a:pPr lvl="1"/>
            <a:r>
              <a:rPr lang="en-US" dirty="0" smtClean="0"/>
              <a:t>This is due to the molecules being too large to pass through.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Facilitated Diffusion- Carrier Protein</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A carrier protein binds to the molecule on one side of the membrane. </a:t>
            </a:r>
          </a:p>
          <a:p>
            <a:pPr marL="788670" lvl="1" indent="-514350"/>
            <a:r>
              <a:rPr lang="en-US" dirty="0" smtClean="0"/>
              <a:t>Typically a carrier will only transport a small group of related molecules.</a:t>
            </a:r>
          </a:p>
          <a:p>
            <a:pPr marL="514350" indent="-514350">
              <a:buFont typeface="+mj-lt"/>
              <a:buAutoNum type="arabicPeriod"/>
            </a:pPr>
            <a:r>
              <a:rPr lang="en-US" dirty="0" smtClean="0"/>
              <a:t>The carrier protein changes shape as the molecule passes through.</a:t>
            </a:r>
          </a:p>
          <a:p>
            <a:pPr marL="514350" indent="-514350">
              <a:buFont typeface="+mj-lt"/>
              <a:buAutoNum type="arabicPeriod"/>
            </a:pPr>
            <a:r>
              <a:rPr lang="en-US" dirty="0" smtClean="0"/>
              <a:t>The molecule is then released on the other side of the membrane.</a:t>
            </a:r>
          </a:p>
          <a:p>
            <a:pPr marL="788670" lvl="1" indent="-514350"/>
            <a:r>
              <a:rPr lang="en-US" dirty="0" smtClean="0"/>
              <a:t>Molecule still moves from a high to low concentration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304800"/>
            <a:ext cx="4243469" cy="707886"/>
          </a:xfrm>
          <a:prstGeom prst="rect">
            <a:avLst/>
          </a:prstGeom>
          <a:noFill/>
        </p:spPr>
        <p:txBody>
          <a:bodyPr wrap="none" rtlCol="0">
            <a:spAutoFit/>
          </a:bodyPr>
          <a:lstStyle/>
          <a:p>
            <a:r>
              <a:rPr lang="en-US" sz="4000" b="1" dirty="0" smtClean="0"/>
              <a:t>Carrier Protein</a:t>
            </a:r>
            <a:endParaRPr lang="en-US" sz="4000" b="1" dirty="0"/>
          </a:p>
        </p:txBody>
      </p:sp>
      <p:pic>
        <p:nvPicPr>
          <p:cNvPr id="4" name="Picture 2"/>
          <p:cNvPicPr>
            <a:picLocks noChangeAspect="1" noChangeArrowheads="1"/>
          </p:cNvPicPr>
          <p:nvPr/>
        </p:nvPicPr>
        <p:blipFill>
          <a:blip r:embed="rId2" cstate="print"/>
          <a:srcRect/>
          <a:stretch>
            <a:fillRect/>
          </a:stretch>
        </p:blipFill>
        <p:spPr bwMode="auto">
          <a:xfrm>
            <a:off x="381000" y="1295400"/>
            <a:ext cx="8326050" cy="4248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0248"/>
            <a:ext cx="8534400" cy="758952"/>
          </a:xfrm>
        </p:spPr>
        <p:txBody>
          <a:bodyPr>
            <a:noAutofit/>
          </a:bodyPr>
          <a:lstStyle/>
          <a:p>
            <a:r>
              <a:rPr lang="en-US" dirty="0" smtClean="0">
                <a:latin typeface="Bauhaus 93" pitchFamily="82" charset="0"/>
              </a:rPr>
              <a:t>Cell Membrane (a.k.a.- </a:t>
            </a:r>
            <a:r>
              <a:rPr lang="en-US" dirty="0" err="1" smtClean="0">
                <a:latin typeface="Bauhaus 93" pitchFamily="82" charset="0"/>
              </a:rPr>
              <a:t>Phospholipid</a:t>
            </a:r>
            <a:r>
              <a:rPr lang="en-US" dirty="0" smtClean="0">
                <a:latin typeface="Bauhaus 93" pitchFamily="82" charset="0"/>
              </a:rPr>
              <a:t> </a:t>
            </a:r>
            <a:r>
              <a:rPr lang="en-US" dirty="0" err="1" smtClean="0">
                <a:latin typeface="Bauhaus 93" pitchFamily="82" charset="0"/>
              </a:rPr>
              <a:t>Bilayer</a:t>
            </a:r>
            <a:r>
              <a:rPr lang="en-US" dirty="0" smtClean="0">
                <a:latin typeface="Bauhaus 93" pitchFamily="82" charset="0"/>
              </a:rPr>
              <a:t>)</a:t>
            </a:r>
            <a:endParaRPr lang="en-US" dirty="0">
              <a:latin typeface="Bauhaus 93" pitchFamily="82" charset="0"/>
            </a:endParaRPr>
          </a:p>
        </p:txBody>
      </p:sp>
      <p:sp>
        <p:nvSpPr>
          <p:cNvPr id="3" name="Content Placeholder 2"/>
          <p:cNvSpPr>
            <a:spLocks noGrp="1"/>
          </p:cNvSpPr>
          <p:nvPr>
            <p:ph sz="quarter" idx="1"/>
          </p:nvPr>
        </p:nvSpPr>
        <p:spPr>
          <a:xfrm>
            <a:off x="301752" y="1527048"/>
            <a:ext cx="8613648" cy="4572000"/>
          </a:xfrm>
        </p:spPr>
        <p:txBody>
          <a:bodyPr>
            <a:noAutofit/>
          </a:bodyPr>
          <a:lstStyle/>
          <a:p>
            <a:r>
              <a:rPr lang="en-US" sz="3200" b="1" dirty="0" smtClean="0"/>
              <a:t>Function:</a:t>
            </a:r>
          </a:p>
          <a:p>
            <a:pPr lvl="1"/>
            <a:r>
              <a:rPr lang="en-US" sz="2800" dirty="0" smtClean="0"/>
              <a:t>Selectively permeable- regulate movement in and out of cell</a:t>
            </a:r>
          </a:p>
          <a:p>
            <a:pPr lvl="1"/>
            <a:r>
              <a:rPr lang="en-US" sz="2800" dirty="0" smtClean="0"/>
              <a:t>Supports, shapes and protects the cell</a:t>
            </a:r>
          </a:p>
          <a:p>
            <a:pPr lvl="1"/>
            <a:r>
              <a:rPr lang="en-US" sz="2800" dirty="0" smtClean="0"/>
              <a:t>Communication with other cells</a:t>
            </a:r>
          </a:p>
          <a:p>
            <a:r>
              <a:rPr lang="en-US" sz="3200" b="1" dirty="0" smtClean="0"/>
              <a:t>Double Lipid Layer</a:t>
            </a:r>
          </a:p>
          <a:p>
            <a:pPr lvl="1"/>
            <a:r>
              <a:rPr lang="en-US" sz="2800" dirty="0" smtClean="0"/>
              <a:t>Gives membrane flexible structure</a:t>
            </a:r>
          </a:p>
          <a:p>
            <a:pPr lvl="1"/>
            <a:r>
              <a:rPr lang="en-US" sz="2800" dirty="0" smtClean="0"/>
              <a:t>Forms a barrier btw. the cell and its surroundings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19.221.200.61/ywwy/zbsw(E)/pic/ech5-6.jpg"/>
          <p:cNvPicPr>
            <a:picLocks noChangeAspect="1" noChangeArrowheads="1"/>
          </p:cNvPicPr>
          <p:nvPr/>
        </p:nvPicPr>
        <p:blipFill>
          <a:blip r:embed="rId2" cstate="print"/>
          <a:srcRect/>
          <a:stretch>
            <a:fillRect/>
          </a:stretch>
        </p:blipFill>
        <p:spPr bwMode="auto">
          <a:xfrm>
            <a:off x="533400" y="838200"/>
            <a:ext cx="8058676" cy="4676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Transport</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2800" b="1" dirty="0" smtClean="0"/>
              <a:t>Passive Transport- </a:t>
            </a:r>
            <a:r>
              <a:rPr lang="en-US" sz="2800" dirty="0" smtClean="0"/>
              <a:t>cellular energy is not used</a:t>
            </a:r>
          </a:p>
          <a:p>
            <a:pPr marL="914400" lvl="1" indent="-514350"/>
            <a:r>
              <a:rPr lang="en-US" sz="2800" dirty="0" smtClean="0"/>
              <a:t>Diffusion</a:t>
            </a:r>
          </a:p>
          <a:p>
            <a:pPr marL="914400" lvl="1" indent="-514350"/>
            <a:r>
              <a:rPr lang="en-US" sz="2800" dirty="0" smtClean="0"/>
              <a:t>Osmosis</a:t>
            </a:r>
          </a:p>
          <a:p>
            <a:pPr marL="914400" lvl="1" indent="-514350"/>
            <a:r>
              <a:rPr lang="en-US" sz="2800" dirty="0" smtClean="0"/>
              <a:t>Facilitated Diffusion</a:t>
            </a:r>
          </a:p>
          <a:p>
            <a:pPr marL="514350" indent="-514350">
              <a:buFont typeface="+mj-lt"/>
              <a:buAutoNum type="arabicPeriod"/>
            </a:pPr>
            <a:r>
              <a:rPr lang="en-US" sz="2800" b="1" dirty="0" smtClean="0"/>
              <a:t>Active Transport- </a:t>
            </a:r>
            <a:r>
              <a:rPr lang="en-US" sz="2800" dirty="0" smtClean="0"/>
              <a:t>materials move against a concentration difference; requires energy</a:t>
            </a:r>
          </a:p>
          <a:p>
            <a:pPr marL="914400" lvl="1" indent="-514350"/>
            <a:r>
              <a:rPr lang="en-US" sz="2800" dirty="0" err="1" smtClean="0"/>
              <a:t>Endocytosis</a:t>
            </a:r>
            <a:endParaRPr lang="en-US" sz="2800" dirty="0" smtClean="0"/>
          </a:p>
          <a:p>
            <a:pPr marL="914400" lvl="1" indent="-514350"/>
            <a:r>
              <a:rPr lang="en-US" sz="2800" dirty="0" err="1" smtClean="0"/>
              <a:t>Exocytosis</a:t>
            </a:r>
            <a:endParaRPr lang="en-US" sz="2800" dirty="0" smtClean="0"/>
          </a:p>
          <a:p>
            <a:pPr marL="514350" indent="-514350">
              <a:buFont typeface="+mj-lt"/>
              <a:buAutoNum type="arabicPeriod"/>
            </a:pPr>
            <a:endParaRPr lang="en-US" dirty="0"/>
          </a:p>
        </p:txBody>
      </p:sp>
      <p:sp>
        <p:nvSpPr>
          <p:cNvPr id="4" name="Rectangle 3"/>
          <p:cNvSpPr/>
          <p:nvPr/>
        </p:nvSpPr>
        <p:spPr>
          <a:xfrm>
            <a:off x="3962400" y="4878324"/>
            <a:ext cx="4495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en-US" sz="2400" b="1" dirty="0" smtClean="0">
                <a:solidFill>
                  <a:srgbClr val="000000"/>
                </a:solidFill>
              </a:rPr>
              <a:t>Vesicles</a:t>
            </a:r>
            <a:r>
              <a:rPr lang="en-US" sz="2400" dirty="0" smtClean="0">
                <a:solidFill>
                  <a:srgbClr val="000000"/>
                </a:solidFill>
              </a:rPr>
              <a:t>-</a:t>
            </a:r>
            <a:r>
              <a:rPr lang="en-US" sz="2400" dirty="0" smtClean="0"/>
              <a:t> </a:t>
            </a:r>
            <a:r>
              <a:rPr lang="en-US" sz="2400" dirty="0" smtClean="0">
                <a:solidFill>
                  <a:srgbClr val="000000"/>
                </a:solidFill>
              </a:rPr>
              <a:t> membrane- enclosed sacs that store/ transport substances; used to move LARGE molecules</a:t>
            </a:r>
          </a:p>
        </p:txBody>
      </p:sp>
      <p:sp>
        <p:nvSpPr>
          <p:cNvPr id="5" name="Right Brace 4"/>
          <p:cNvSpPr/>
          <p:nvPr/>
        </p:nvSpPr>
        <p:spPr>
          <a:xfrm>
            <a:off x="3276600" y="4573524"/>
            <a:ext cx="685800" cy="152400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movement of substances is against the concentration gradient.</a:t>
            </a:r>
          </a:p>
          <a:p>
            <a:pPr lvl="1"/>
            <a:r>
              <a:rPr lang="en-US" sz="2400" dirty="0" smtClean="0"/>
              <a:t>Meaning the substances flow from a low to a high concentration.</a:t>
            </a:r>
          </a:p>
          <a:p>
            <a:pPr lvl="1"/>
            <a:r>
              <a:rPr lang="en-US" sz="2400" dirty="0" smtClean="0"/>
              <a:t>Energy, in the form of ATP is required </a:t>
            </a:r>
          </a:p>
          <a:p>
            <a:r>
              <a:rPr lang="en-US" dirty="0" smtClean="0"/>
              <a:t>The types of active transport are:</a:t>
            </a:r>
          </a:p>
          <a:p>
            <a:pPr lvl="1"/>
            <a:r>
              <a:rPr lang="en-US" sz="2800" dirty="0" err="1" smtClean="0"/>
              <a:t>Endocytosis</a:t>
            </a:r>
            <a:endParaRPr lang="en-US" sz="2800" dirty="0" smtClean="0"/>
          </a:p>
          <a:p>
            <a:pPr lvl="2"/>
            <a:r>
              <a:rPr lang="en-US" sz="2800" dirty="0" err="1" smtClean="0"/>
              <a:t>Pinocytosis</a:t>
            </a:r>
            <a:endParaRPr lang="en-US" sz="2800" dirty="0" smtClean="0"/>
          </a:p>
          <a:p>
            <a:pPr lvl="2"/>
            <a:r>
              <a:rPr lang="en-US" sz="2800" dirty="0" err="1" smtClean="0"/>
              <a:t>Phagocytosis</a:t>
            </a:r>
            <a:endParaRPr lang="en-US" sz="2800" dirty="0" smtClean="0"/>
          </a:p>
          <a:p>
            <a:pPr lvl="1"/>
            <a:r>
              <a:rPr lang="en-US" sz="2800" dirty="0" err="1" smtClean="0"/>
              <a:t>Exocytosis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19200" y="1701052"/>
            <a:ext cx="6777112" cy="4318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p:txBody>
          <a:bodyPr/>
          <a:lstStyle/>
          <a:p>
            <a:r>
              <a:rPr lang="en-US" dirty="0" smtClean="0"/>
              <a:t>Recap. on Cell Transport</a:t>
            </a:r>
            <a:endParaRPr lang="en-US" dirty="0"/>
          </a:p>
        </p:txBody>
      </p:sp>
      <p:sp>
        <p:nvSpPr>
          <p:cNvPr id="4" name="Oval 3"/>
          <p:cNvSpPr/>
          <p:nvPr/>
        </p:nvSpPr>
        <p:spPr>
          <a:xfrm>
            <a:off x="533400" y="4343400"/>
            <a:ext cx="5715000" cy="1981200"/>
          </a:xfrm>
          <a:prstGeom prst="ellipse">
            <a:avLst/>
          </a:prstGeom>
          <a:noFill/>
          <a:ln w="571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04_09"/>
          <p:cNvPicPr>
            <a:picLocks noGrp="1" noChangeAspect="1" noChangeArrowheads="1"/>
          </p:cNvPicPr>
          <p:nvPr>
            <p:ph sz="quarter" idx="1"/>
          </p:nvPr>
        </p:nvPicPr>
        <p:blipFill>
          <a:blip r:embed="rId3" cstate="print"/>
          <a:srcRect l="13081" t="3552" r="12500"/>
          <a:stretch>
            <a:fillRect/>
          </a:stretch>
        </p:blipFill>
        <p:spPr>
          <a:xfrm>
            <a:off x="1981200" y="914400"/>
            <a:ext cx="5867400" cy="5703888"/>
          </a:xfrm>
        </p:spPr>
      </p:pic>
      <p:sp>
        <p:nvSpPr>
          <p:cNvPr id="27650" name="Slide Number Placeholder 5"/>
          <p:cNvSpPr>
            <a:spLocks noGrp="1"/>
          </p:cNvSpPr>
          <p:nvPr>
            <p:ph type="sldNum" sz="quarter" idx="4294967295"/>
          </p:nvPr>
        </p:nvSpPr>
        <p:spPr>
          <a:xfrm>
            <a:off x="8129016" y="5734050"/>
            <a:ext cx="609600" cy="521208"/>
          </a:xfrm>
          <a:prstGeom prst="rect">
            <a:avLst/>
          </a:prstGeom>
          <a:noFill/>
        </p:spPr>
        <p:txBody>
          <a:bodyPr/>
          <a:lstStyle/>
          <a:p>
            <a:fld id="{C9399207-96DB-4603-94F0-242FF593AAA9}" type="slidenum">
              <a:rPr lang="en-US" smtClean="0"/>
              <a:pPr/>
              <a:t>34</a:t>
            </a:fld>
            <a:endParaRPr lang="en-US" smtClean="0"/>
          </a:p>
        </p:txBody>
      </p:sp>
      <p:sp>
        <p:nvSpPr>
          <p:cNvPr id="27652" name="Rectangle 3"/>
          <p:cNvSpPr>
            <a:spLocks noChangeArrowheads="1"/>
          </p:cNvSpPr>
          <p:nvPr/>
        </p:nvSpPr>
        <p:spPr bwMode="auto">
          <a:xfrm>
            <a:off x="381000" y="133350"/>
            <a:ext cx="3040063" cy="579438"/>
          </a:xfrm>
          <a:prstGeom prst="rect">
            <a:avLst/>
          </a:prstGeom>
          <a:noFill/>
          <a:ln w="9525">
            <a:noFill/>
            <a:miter lim="800000"/>
            <a:headEnd/>
            <a:tailEnd/>
          </a:ln>
        </p:spPr>
        <p:txBody>
          <a:bodyPr wrap="none">
            <a:spAutoFit/>
          </a:bodyPr>
          <a:lstStyle/>
          <a:p>
            <a:r>
              <a:rPr lang="en-US" sz="3200" b="1">
                <a:solidFill>
                  <a:schemeClr val="tx2"/>
                </a:solidFill>
                <a:latin typeface="Times New Roman" pitchFamily="18" charset="0"/>
              </a:rPr>
              <a:t>Active transport</a:t>
            </a:r>
          </a:p>
        </p:txBody>
      </p:sp>
    </p:spTree>
    <p:extLst>
      <p:ext uri="{BB962C8B-B14F-4D97-AF65-F5344CB8AC3E}">
        <p14:creationId xmlns:p14="http://schemas.microsoft.com/office/powerpoint/2010/main" val="538602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4B013312-C3F2-4029-9FDB-7402E6582EE6}" type="slidenum">
              <a:rPr lang="en-US" smtClean="0"/>
              <a:pPr/>
              <a:t>35</a:t>
            </a:fld>
            <a:endParaRPr lang="en-US" smtClean="0"/>
          </a:p>
        </p:txBody>
      </p:sp>
      <p:sp>
        <p:nvSpPr>
          <p:cNvPr id="28675" name="Rectangle 2"/>
          <p:cNvSpPr>
            <a:spLocks noChangeArrowheads="1"/>
          </p:cNvSpPr>
          <p:nvPr/>
        </p:nvSpPr>
        <p:spPr bwMode="auto">
          <a:xfrm>
            <a:off x="457200" y="1143000"/>
            <a:ext cx="8153400" cy="3081338"/>
          </a:xfrm>
          <a:prstGeom prst="rect">
            <a:avLst/>
          </a:prstGeom>
          <a:noFill/>
          <a:ln w="9525">
            <a:noFill/>
            <a:miter lim="800000"/>
            <a:headEnd/>
            <a:tailEnd/>
          </a:ln>
        </p:spPr>
        <p:txBody>
          <a:bodyPr>
            <a:spAutoFit/>
          </a:bodyPr>
          <a:lstStyle/>
          <a:p>
            <a:r>
              <a:rPr lang="en-US" sz="2800" dirty="0">
                <a:latin typeface="Times New Roman" pitchFamily="18" charset="0"/>
              </a:rPr>
              <a:t>Carrier proteins involved in active transport are called </a:t>
            </a:r>
            <a:r>
              <a:rPr lang="en-US" sz="2800" i="1" dirty="0">
                <a:solidFill>
                  <a:schemeClr val="accent2"/>
                </a:solidFill>
                <a:latin typeface="Times New Roman" pitchFamily="18" charset="0"/>
              </a:rPr>
              <a:t>pumps</a:t>
            </a:r>
            <a:r>
              <a:rPr lang="en-US" sz="2800" dirty="0">
                <a:latin typeface="Times New Roman" pitchFamily="18" charset="0"/>
              </a:rPr>
              <a:t>.</a:t>
            </a:r>
          </a:p>
          <a:p>
            <a:endParaRPr lang="en-US" sz="2800" dirty="0">
              <a:latin typeface="Times New Roman" pitchFamily="18" charset="0"/>
            </a:endParaRPr>
          </a:p>
          <a:p>
            <a:r>
              <a:rPr lang="en-US" sz="2800" dirty="0">
                <a:latin typeface="Times New Roman" pitchFamily="18" charset="0"/>
              </a:rPr>
              <a:t>The </a:t>
            </a:r>
            <a:r>
              <a:rPr lang="en-US" sz="2800" i="1" dirty="0">
                <a:solidFill>
                  <a:schemeClr val="accent2"/>
                </a:solidFill>
                <a:latin typeface="Times New Roman" pitchFamily="18" charset="0"/>
              </a:rPr>
              <a:t>sodium-potassium pump</a:t>
            </a:r>
            <a:r>
              <a:rPr lang="en-US" sz="2800" dirty="0">
                <a:latin typeface="Times New Roman" pitchFamily="18" charset="0"/>
              </a:rPr>
              <a:t> is active in all animal cells, and moves </a:t>
            </a:r>
            <a:r>
              <a:rPr lang="en-US" sz="2800" i="1" dirty="0">
                <a:solidFill>
                  <a:schemeClr val="accent2"/>
                </a:solidFill>
                <a:latin typeface="Times New Roman" pitchFamily="18" charset="0"/>
              </a:rPr>
              <a:t>sodium ions</a:t>
            </a:r>
            <a:r>
              <a:rPr lang="en-US" sz="2800" dirty="0">
                <a:latin typeface="Times New Roman" pitchFamily="18" charset="0"/>
              </a:rPr>
              <a:t> to the outside of the cell and </a:t>
            </a:r>
            <a:r>
              <a:rPr lang="en-US" sz="2800" i="1" dirty="0">
                <a:solidFill>
                  <a:schemeClr val="accent2"/>
                </a:solidFill>
                <a:latin typeface="Times New Roman" pitchFamily="18" charset="0"/>
              </a:rPr>
              <a:t>potassium ions</a:t>
            </a:r>
            <a:r>
              <a:rPr lang="en-US" sz="2800" dirty="0">
                <a:latin typeface="Times New Roman" pitchFamily="18" charset="0"/>
              </a:rPr>
              <a:t> to the inside.</a:t>
            </a:r>
          </a:p>
          <a:p>
            <a:endParaRPr lang="en-US" sz="2800" dirty="0">
              <a:latin typeface="Times New Roman" pitchFamily="18" charset="0"/>
            </a:endParaRPr>
          </a:p>
        </p:txBody>
      </p:sp>
    </p:spTree>
    <p:extLst>
      <p:ext uri="{BB962C8B-B14F-4D97-AF65-F5344CB8AC3E}">
        <p14:creationId xmlns:p14="http://schemas.microsoft.com/office/powerpoint/2010/main" val="952800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04_10a"/>
          <p:cNvPicPr>
            <a:picLocks noGrp="1" noChangeAspect="1" noChangeArrowheads="1"/>
          </p:cNvPicPr>
          <p:nvPr>
            <p:ph sz="quarter" idx="1"/>
          </p:nvPr>
        </p:nvPicPr>
        <p:blipFill>
          <a:blip r:embed="rId3" cstate="print"/>
          <a:srcRect/>
          <a:stretch>
            <a:fillRect/>
          </a:stretch>
        </p:blipFill>
        <p:spPr>
          <a:xfrm>
            <a:off x="266700" y="2063750"/>
            <a:ext cx="8610600" cy="3387725"/>
          </a:xfrm>
        </p:spPr>
      </p:pic>
      <p:sp>
        <p:nvSpPr>
          <p:cNvPr id="29698" name="Slide Number Placeholder 5"/>
          <p:cNvSpPr>
            <a:spLocks noGrp="1"/>
          </p:cNvSpPr>
          <p:nvPr>
            <p:ph type="sldNum" sz="quarter" idx="4294967295"/>
          </p:nvPr>
        </p:nvSpPr>
        <p:spPr>
          <a:xfrm>
            <a:off x="8129016" y="5734050"/>
            <a:ext cx="609600" cy="521208"/>
          </a:xfrm>
          <a:prstGeom prst="rect">
            <a:avLst/>
          </a:prstGeom>
          <a:noFill/>
        </p:spPr>
        <p:txBody>
          <a:bodyPr/>
          <a:lstStyle/>
          <a:p>
            <a:fld id="{7EA376AA-BD2D-4CBA-8C0D-623DC0988D6C}" type="slidenum">
              <a:rPr lang="en-US" smtClean="0"/>
              <a:pPr/>
              <a:t>36</a:t>
            </a:fld>
            <a:endParaRPr lang="en-US" smtClean="0"/>
          </a:p>
        </p:txBody>
      </p:sp>
      <p:sp>
        <p:nvSpPr>
          <p:cNvPr id="29700" name="Rectangle 3"/>
          <p:cNvSpPr>
            <a:spLocks noChangeArrowheads="1"/>
          </p:cNvSpPr>
          <p:nvPr/>
        </p:nvSpPr>
        <p:spPr bwMode="auto">
          <a:xfrm>
            <a:off x="762000" y="457200"/>
            <a:ext cx="5238750" cy="579438"/>
          </a:xfrm>
          <a:prstGeom prst="rect">
            <a:avLst/>
          </a:prstGeom>
          <a:noFill/>
          <a:ln w="9525">
            <a:noFill/>
            <a:miter lim="800000"/>
            <a:headEnd/>
            <a:tailEnd/>
          </a:ln>
        </p:spPr>
        <p:txBody>
          <a:bodyPr wrap="none">
            <a:spAutoFit/>
          </a:bodyPr>
          <a:lstStyle/>
          <a:p>
            <a:r>
              <a:rPr lang="en-US" sz="3200" b="1">
                <a:solidFill>
                  <a:schemeClr val="tx2"/>
                </a:solidFill>
                <a:latin typeface="Times New Roman" pitchFamily="18" charset="0"/>
              </a:rPr>
              <a:t>The sodium-potassium pump</a:t>
            </a:r>
          </a:p>
        </p:txBody>
      </p:sp>
    </p:spTree>
    <p:extLst>
      <p:ext uri="{BB962C8B-B14F-4D97-AF65-F5344CB8AC3E}">
        <p14:creationId xmlns:p14="http://schemas.microsoft.com/office/powerpoint/2010/main" val="1523466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1D645321-7A4C-4CCA-BACF-32A5EE3D6B5E}" type="slidenum">
              <a:rPr lang="en-US" smtClean="0"/>
              <a:pPr/>
              <a:t>37</a:t>
            </a:fld>
            <a:endParaRPr lang="en-US" smtClean="0"/>
          </a:p>
        </p:txBody>
      </p:sp>
      <p:pic>
        <p:nvPicPr>
          <p:cNvPr id="30723" name="Picture 2" descr="04_10b"/>
          <p:cNvPicPr>
            <a:picLocks noChangeAspect="1" noChangeArrowheads="1"/>
          </p:cNvPicPr>
          <p:nvPr/>
        </p:nvPicPr>
        <p:blipFill>
          <a:blip r:embed="rId3" cstate="print"/>
          <a:srcRect/>
          <a:stretch>
            <a:fillRect/>
          </a:stretch>
        </p:blipFill>
        <p:spPr bwMode="auto">
          <a:xfrm>
            <a:off x="152400" y="1919288"/>
            <a:ext cx="8839200" cy="3033712"/>
          </a:xfrm>
          <a:prstGeom prst="rect">
            <a:avLst/>
          </a:prstGeom>
          <a:noFill/>
          <a:ln w="9525">
            <a:noFill/>
            <a:miter lim="800000"/>
            <a:headEnd/>
            <a:tailEnd/>
          </a:ln>
        </p:spPr>
      </p:pic>
    </p:spTree>
    <p:extLst>
      <p:ext uri="{BB962C8B-B14F-4D97-AF65-F5344CB8AC3E}">
        <p14:creationId xmlns:p14="http://schemas.microsoft.com/office/powerpoint/2010/main" val="2661701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p>
            <a:fld id="{DD4C5C6D-DB5F-4E04-B783-2CD3453FFCDB}" type="slidenum">
              <a:rPr lang="en-US" smtClean="0"/>
              <a:pPr/>
              <a:t>38</a:t>
            </a:fld>
            <a:endParaRPr lang="en-US" smtClean="0"/>
          </a:p>
        </p:txBody>
      </p:sp>
      <p:pic>
        <p:nvPicPr>
          <p:cNvPr id="31747" name="Picture 2" descr="04_10c"/>
          <p:cNvPicPr>
            <a:picLocks noChangeAspect="1" noChangeArrowheads="1"/>
          </p:cNvPicPr>
          <p:nvPr/>
        </p:nvPicPr>
        <p:blipFill>
          <a:blip r:embed="rId3" cstate="print"/>
          <a:srcRect/>
          <a:stretch>
            <a:fillRect/>
          </a:stretch>
        </p:blipFill>
        <p:spPr bwMode="auto">
          <a:xfrm>
            <a:off x="285750" y="1384300"/>
            <a:ext cx="8534400" cy="4025900"/>
          </a:xfrm>
          <a:prstGeom prst="rect">
            <a:avLst/>
          </a:prstGeom>
          <a:noFill/>
          <a:ln w="9525">
            <a:noFill/>
            <a:miter lim="800000"/>
            <a:headEnd/>
            <a:tailEnd/>
          </a:ln>
        </p:spPr>
      </p:pic>
    </p:spTree>
    <p:extLst>
      <p:ext uri="{BB962C8B-B14F-4D97-AF65-F5344CB8AC3E}">
        <p14:creationId xmlns:p14="http://schemas.microsoft.com/office/powerpoint/2010/main" val="2003009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27701756-3CD1-4DAA-8029-ACA3A3635A34}" type="slidenum">
              <a:rPr lang="en-US" smtClean="0"/>
              <a:pPr/>
              <a:t>39</a:t>
            </a:fld>
            <a:endParaRPr lang="en-US" smtClean="0"/>
          </a:p>
        </p:txBody>
      </p:sp>
      <p:pic>
        <p:nvPicPr>
          <p:cNvPr id="32771" name="Picture 2" descr="04_10d"/>
          <p:cNvPicPr>
            <a:picLocks noChangeAspect="1" noChangeArrowheads="1"/>
          </p:cNvPicPr>
          <p:nvPr/>
        </p:nvPicPr>
        <p:blipFill>
          <a:blip r:embed="rId3" cstate="print"/>
          <a:srcRect/>
          <a:stretch>
            <a:fillRect/>
          </a:stretch>
        </p:blipFill>
        <p:spPr bwMode="auto">
          <a:xfrm>
            <a:off x="342900" y="1682750"/>
            <a:ext cx="8458200" cy="3460750"/>
          </a:xfrm>
          <a:prstGeom prst="rect">
            <a:avLst/>
          </a:prstGeom>
          <a:noFill/>
          <a:ln w="9525">
            <a:noFill/>
            <a:miter lim="800000"/>
            <a:headEnd/>
            <a:tailEnd/>
          </a:ln>
        </p:spPr>
      </p:pic>
    </p:spTree>
    <p:extLst>
      <p:ext uri="{BB962C8B-B14F-4D97-AF65-F5344CB8AC3E}">
        <p14:creationId xmlns:p14="http://schemas.microsoft.com/office/powerpoint/2010/main" val="3689846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Bauhaus 93" pitchFamily="82" charset="0"/>
              </a:rPr>
              <a:t>Components of the Cell Membrane</a:t>
            </a:r>
            <a:endParaRPr lang="en-US" sz="4000" b="1" dirty="0">
              <a:latin typeface="Bauhaus 93" pitchFamily="82" charset="0"/>
            </a:endParaRPr>
          </a:p>
        </p:txBody>
      </p:sp>
      <p:sp>
        <p:nvSpPr>
          <p:cNvPr id="3" name="Content Placeholder 2"/>
          <p:cNvSpPr>
            <a:spLocks noGrp="1"/>
          </p:cNvSpPr>
          <p:nvPr>
            <p:ph sz="quarter" idx="1"/>
          </p:nvPr>
        </p:nvSpPr>
        <p:spPr>
          <a:xfrm>
            <a:off x="228600" y="1600200"/>
            <a:ext cx="2746248" cy="4876800"/>
          </a:xfrm>
        </p:spPr>
        <p:txBody>
          <a:bodyPr>
            <a:normAutofit/>
          </a:bodyPr>
          <a:lstStyle/>
          <a:p>
            <a:r>
              <a:rPr lang="en-US" dirty="0" smtClean="0"/>
              <a:t>The cell membrane is made up of three structures:</a:t>
            </a:r>
          </a:p>
          <a:p>
            <a:pPr lvl="1"/>
            <a:r>
              <a:rPr lang="en-US" dirty="0" smtClean="0"/>
              <a:t>Phospholipids</a:t>
            </a:r>
          </a:p>
          <a:p>
            <a:pPr lvl="1"/>
            <a:r>
              <a:rPr lang="en-US" dirty="0" smtClean="0"/>
              <a:t>Proteins </a:t>
            </a:r>
          </a:p>
          <a:p>
            <a:pPr lvl="1"/>
            <a:r>
              <a:rPr lang="en-US" dirty="0" smtClean="0"/>
              <a:t>Carbohydrates</a:t>
            </a:r>
            <a:endParaRPr lang="en-US" dirty="0"/>
          </a:p>
        </p:txBody>
      </p:sp>
      <p:pic>
        <p:nvPicPr>
          <p:cNvPr id="5" name="Picture 2" descr="http://web.rollins.edu/~jsiry/memb-mod.jpg"/>
          <p:cNvPicPr>
            <a:picLocks noChangeAspect="1" noChangeArrowheads="1"/>
          </p:cNvPicPr>
          <p:nvPr/>
        </p:nvPicPr>
        <p:blipFill>
          <a:blip r:embed="rId2" cstate="print"/>
          <a:srcRect/>
          <a:stretch>
            <a:fillRect/>
          </a:stretch>
        </p:blipFill>
        <p:spPr bwMode="auto">
          <a:xfrm>
            <a:off x="2895600" y="1905000"/>
            <a:ext cx="5943600" cy="408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p>
            <a:fld id="{7AA392B7-DE4C-4C5E-8F57-924E9102B6A1}" type="slidenum">
              <a:rPr lang="en-US" smtClean="0"/>
              <a:pPr/>
              <a:t>40</a:t>
            </a:fld>
            <a:endParaRPr lang="en-US" smtClean="0"/>
          </a:p>
        </p:txBody>
      </p:sp>
      <p:pic>
        <p:nvPicPr>
          <p:cNvPr id="33795" name="Picture 2" descr="04_10e"/>
          <p:cNvPicPr>
            <a:picLocks noChangeAspect="1" noChangeArrowheads="1"/>
          </p:cNvPicPr>
          <p:nvPr/>
        </p:nvPicPr>
        <p:blipFill>
          <a:blip r:embed="rId3" cstate="print"/>
          <a:srcRect/>
          <a:stretch>
            <a:fillRect/>
          </a:stretch>
        </p:blipFill>
        <p:spPr bwMode="auto">
          <a:xfrm>
            <a:off x="152400" y="1098550"/>
            <a:ext cx="8763000" cy="4616450"/>
          </a:xfrm>
          <a:prstGeom prst="rect">
            <a:avLst/>
          </a:prstGeom>
          <a:noFill/>
          <a:ln w="9525">
            <a:noFill/>
            <a:miter lim="800000"/>
            <a:headEnd/>
            <a:tailEnd/>
          </a:ln>
        </p:spPr>
      </p:pic>
    </p:spTree>
    <p:extLst>
      <p:ext uri="{BB962C8B-B14F-4D97-AF65-F5344CB8AC3E}">
        <p14:creationId xmlns:p14="http://schemas.microsoft.com/office/powerpoint/2010/main" val="10640078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err="1" smtClean="0">
                <a:latin typeface="Forte" pitchFamily="66" charset="0"/>
              </a:rPr>
              <a:t>Endocytosis</a:t>
            </a:r>
            <a:endParaRPr lang="en-US" sz="5400" dirty="0">
              <a:latin typeface="Forte" pitchFamily="66" charset="0"/>
            </a:endParaRPr>
          </a:p>
        </p:txBody>
      </p:sp>
      <p:sp>
        <p:nvSpPr>
          <p:cNvPr id="3" name="Content Placeholder 2"/>
          <p:cNvSpPr>
            <a:spLocks noGrp="1"/>
          </p:cNvSpPr>
          <p:nvPr>
            <p:ph sz="quarter" idx="1"/>
          </p:nvPr>
        </p:nvSpPr>
        <p:spPr>
          <a:xfrm>
            <a:off x="301752" y="1447800"/>
            <a:ext cx="8503920" cy="4572000"/>
          </a:xfrm>
        </p:spPr>
        <p:txBody>
          <a:bodyPr>
            <a:normAutofit/>
          </a:bodyPr>
          <a:lstStyle/>
          <a:p>
            <a:r>
              <a:rPr lang="en-US" sz="2500" dirty="0" smtClean="0"/>
              <a:t>Process of taking material (fluid, macromolecules, &amp; large particles) into the cell by the </a:t>
            </a:r>
            <a:r>
              <a:rPr lang="en-US" sz="2500" dirty="0" err="1" smtClean="0"/>
              <a:t>infolding</a:t>
            </a:r>
            <a:r>
              <a:rPr lang="en-US" sz="2500" dirty="0" smtClean="0"/>
              <a:t> of the cell membrane</a:t>
            </a:r>
          </a:p>
          <a:p>
            <a:pPr lvl="1"/>
            <a:r>
              <a:rPr lang="en-US" sz="2100" dirty="0" err="1" smtClean="0"/>
              <a:t>Infolding</a:t>
            </a:r>
            <a:r>
              <a:rPr lang="en-US" sz="2100" dirty="0" smtClean="0"/>
              <a:t> breaks loose from the cell membrane</a:t>
            </a:r>
          </a:p>
          <a:p>
            <a:pPr lvl="1"/>
            <a:r>
              <a:rPr lang="en-US" sz="2100" dirty="0" smtClean="0"/>
              <a:t>This forms a vacuole within the cytoplasm</a:t>
            </a:r>
          </a:p>
          <a:p>
            <a:r>
              <a:rPr lang="en-US" sz="2500" dirty="0" smtClean="0"/>
              <a:t>There are two types of </a:t>
            </a:r>
            <a:r>
              <a:rPr lang="en-US" sz="2500" dirty="0" err="1" smtClean="0"/>
              <a:t>endocytosis</a:t>
            </a:r>
            <a:endParaRPr lang="en-US" sz="2500" dirty="0" smtClean="0"/>
          </a:p>
          <a:p>
            <a:pPr lvl="1"/>
            <a:r>
              <a:rPr lang="en-US" sz="2100" dirty="0" err="1" smtClean="0"/>
              <a:t>Pinocytosis</a:t>
            </a:r>
            <a:endParaRPr lang="en-US" sz="2100" dirty="0" smtClean="0"/>
          </a:p>
          <a:p>
            <a:pPr lvl="1"/>
            <a:r>
              <a:rPr lang="en-US" sz="2100" dirty="0" err="1" smtClean="0"/>
              <a:t>Phagocytosis</a:t>
            </a:r>
            <a:endParaRPr lang="en-US" sz="2100" dirty="0" smtClean="0"/>
          </a:p>
          <a:p>
            <a:pPr>
              <a:buNone/>
            </a:pPr>
            <a:endParaRPr lang="en-US" sz="2400" dirty="0" smtClean="0"/>
          </a:p>
          <a:p>
            <a:pPr>
              <a:buNone/>
            </a:pP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667000" y="4052114"/>
            <a:ext cx="6096000" cy="2424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err="1" smtClean="0">
                <a:latin typeface="Forte" pitchFamily="66" charset="0"/>
              </a:rPr>
              <a:t>Pinocytosis</a:t>
            </a:r>
            <a:endParaRPr lang="en-US" sz="5400" dirty="0">
              <a:latin typeface="Forte" pitchFamily="66" charset="0"/>
            </a:endParaRPr>
          </a:p>
        </p:txBody>
      </p:sp>
      <p:sp>
        <p:nvSpPr>
          <p:cNvPr id="3" name="Content Placeholder 2"/>
          <p:cNvSpPr>
            <a:spLocks noGrp="1"/>
          </p:cNvSpPr>
          <p:nvPr>
            <p:ph sz="half" idx="1"/>
          </p:nvPr>
        </p:nvSpPr>
        <p:spPr>
          <a:xfrm>
            <a:off x="301752" y="1371600"/>
            <a:ext cx="4038600" cy="4876800"/>
          </a:xfrm>
        </p:spPr>
        <p:txBody>
          <a:bodyPr>
            <a:normAutofit fontScale="92500"/>
          </a:bodyPr>
          <a:lstStyle/>
          <a:p>
            <a:r>
              <a:rPr lang="en-US" sz="3200" dirty="0" smtClean="0"/>
              <a:t>Form of </a:t>
            </a:r>
            <a:r>
              <a:rPr lang="en-US" sz="3200" dirty="0" err="1" smtClean="0"/>
              <a:t>endocytosis</a:t>
            </a:r>
            <a:endParaRPr lang="en-US" sz="3200" dirty="0" smtClean="0"/>
          </a:p>
          <a:p>
            <a:r>
              <a:rPr lang="en-US" sz="3200" dirty="0" smtClean="0"/>
              <a:t>Tiny pockets form along the cell membrane, these fill w/ </a:t>
            </a:r>
            <a:r>
              <a:rPr lang="en-US" sz="3200" b="1" dirty="0" smtClean="0"/>
              <a:t>liquid</a:t>
            </a:r>
            <a:r>
              <a:rPr lang="en-US" sz="3200" dirty="0" smtClean="0"/>
              <a:t> and pinch off as vacuoles</a:t>
            </a:r>
          </a:p>
          <a:p>
            <a:pPr lvl="1"/>
            <a:r>
              <a:rPr lang="en-US" sz="2600" b="1" dirty="0" smtClean="0"/>
              <a:t>Vacuole</a:t>
            </a:r>
            <a:r>
              <a:rPr lang="en-US" sz="2600" dirty="0" smtClean="0"/>
              <a:t>- a membrane-bound cavity within a cell, often containing a watery liquid or secretion. </a:t>
            </a:r>
          </a:p>
          <a:p>
            <a:pPr lvl="1"/>
            <a:endParaRPr lang="en-US" sz="2900" dirty="0" smtClean="0"/>
          </a:p>
          <a:p>
            <a:pPr lvl="1"/>
            <a:endParaRPr lang="en-US" sz="2900" dirty="0"/>
          </a:p>
        </p:txBody>
      </p:sp>
      <p:sp>
        <p:nvSpPr>
          <p:cNvPr id="4" name="Content Placeholder 3"/>
          <p:cNvSpPr>
            <a:spLocks noGrp="1"/>
          </p:cNvSpPr>
          <p:nvPr>
            <p:ph sz="half" idx="2"/>
          </p:nvPr>
        </p:nvSpPr>
        <p:spPr/>
        <p:txBody>
          <a:bodyPr/>
          <a:lstStyle/>
          <a:p>
            <a:endParaRPr lang="en-US"/>
          </a:p>
        </p:txBody>
      </p:sp>
      <p:pic>
        <p:nvPicPr>
          <p:cNvPr id="6" name="Picture 1"/>
          <p:cNvPicPr>
            <a:picLocks noChangeAspect="1" noChangeArrowheads="1"/>
          </p:cNvPicPr>
          <p:nvPr/>
        </p:nvPicPr>
        <p:blipFill>
          <a:blip r:embed="rId2" cstate="print"/>
          <a:stretch>
            <a:fillRect/>
          </a:stretch>
        </p:blipFill>
        <p:spPr bwMode="auto">
          <a:xfrm>
            <a:off x="5943600" y="2395537"/>
            <a:ext cx="2009775" cy="2828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err="1" smtClean="0">
                <a:latin typeface="Forte" pitchFamily="66" charset="0"/>
              </a:rPr>
              <a:t>Phagocytosis</a:t>
            </a:r>
            <a:endParaRPr lang="en-US" sz="5400" dirty="0">
              <a:latin typeface="Forte" pitchFamily="66" charset="0"/>
            </a:endParaRPr>
          </a:p>
        </p:txBody>
      </p:sp>
      <p:sp>
        <p:nvSpPr>
          <p:cNvPr id="3" name="Content Placeholder 2"/>
          <p:cNvSpPr>
            <a:spLocks noGrp="1"/>
          </p:cNvSpPr>
          <p:nvPr>
            <p:ph sz="half" idx="1"/>
          </p:nvPr>
        </p:nvSpPr>
        <p:spPr>
          <a:xfrm>
            <a:off x="301752" y="1371600"/>
            <a:ext cx="4194048" cy="4800600"/>
          </a:xfrm>
        </p:spPr>
        <p:txBody>
          <a:bodyPr>
            <a:normAutofit/>
          </a:bodyPr>
          <a:lstStyle/>
          <a:p>
            <a:r>
              <a:rPr lang="en-US" sz="3200" dirty="0" smtClean="0"/>
              <a:t>Type of </a:t>
            </a:r>
            <a:r>
              <a:rPr lang="en-US" sz="3200" dirty="0" err="1" smtClean="0"/>
              <a:t>endocytosis</a:t>
            </a:r>
            <a:endParaRPr lang="en-US" sz="3200" dirty="0" smtClean="0"/>
          </a:p>
          <a:p>
            <a:r>
              <a:rPr lang="en-US" sz="3200" dirty="0" smtClean="0"/>
              <a:t>Extensions of cytoplasm surround a particle &amp; package it within a </a:t>
            </a:r>
            <a:r>
              <a:rPr lang="en-US" sz="3200" b="1" dirty="0" smtClean="0"/>
              <a:t>food</a:t>
            </a:r>
            <a:r>
              <a:rPr lang="en-US" sz="3200" dirty="0" smtClean="0"/>
              <a:t> vacuole</a:t>
            </a:r>
          </a:p>
          <a:p>
            <a:pPr>
              <a:buNone/>
            </a:pPr>
            <a:endParaRPr lang="en-US" sz="2400" dirty="0" smtClean="0"/>
          </a:p>
        </p:txBody>
      </p:sp>
      <p:pic>
        <p:nvPicPr>
          <p:cNvPr id="5" name="Picture 3"/>
          <p:cNvPicPr>
            <a:picLocks noChangeAspect="1" noChangeArrowheads="1"/>
          </p:cNvPicPr>
          <p:nvPr/>
        </p:nvPicPr>
        <p:blipFill>
          <a:blip r:embed="rId3" cstate="print"/>
          <a:srcRect/>
          <a:stretch>
            <a:fillRect/>
          </a:stretch>
        </p:blipFill>
        <p:spPr bwMode="auto">
          <a:xfrm>
            <a:off x="5014882" y="1570913"/>
            <a:ext cx="3519518" cy="4620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err="1" smtClean="0">
                <a:latin typeface="Forte" pitchFamily="66" charset="0"/>
              </a:rPr>
              <a:t>Exocytosis</a:t>
            </a:r>
            <a:endParaRPr lang="en-US" sz="5400" dirty="0">
              <a:latin typeface="Forte" pitchFamily="66" charset="0"/>
            </a:endParaRPr>
          </a:p>
        </p:txBody>
      </p:sp>
      <p:sp>
        <p:nvSpPr>
          <p:cNvPr id="3" name="Content Placeholder 2"/>
          <p:cNvSpPr>
            <a:spLocks noGrp="1"/>
          </p:cNvSpPr>
          <p:nvPr>
            <p:ph sz="quarter" idx="1"/>
          </p:nvPr>
        </p:nvSpPr>
        <p:spPr>
          <a:xfrm>
            <a:off x="228600" y="1371600"/>
            <a:ext cx="8763000" cy="4572000"/>
          </a:xfrm>
        </p:spPr>
        <p:txBody>
          <a:bodyPr>
            <a:normAutofit/>
          </a:bodyPr>
          <a:lstStyle/>
          <a:p>
            <a:r>
              <a:rPr lang="en-US" sz="2600" dirty="0" smtClean="0"/>
              <a:t>Process of getting rid of cellular waste or secreting hormones (</a:t>
            </a:r>
            <a:r>
              <a:rPr lang="en-US" sz="2600" dirty="0" err="1" smtClean="0"/>
              <a:t>ie</a:t>
            </a:r>
            <a:r>
              <a:rPr lang="en-US" sz="2600" dirty="0" smtClean="0"/>
              <a:t>.</a:t>
            </a:r>
            <a:r>
              <a:rPr lang="en-US" sz="2400" dirty="0" smtClean="0"/>
              <a:t> Hormones from endocrine cells, mucous from </a:t>
            </a:r>
            <a:r>
              <a:rPr lang="en-US" sz="2400" dirty="0" err="1" smtClean="0"/>
              <a:t>secretory</a:t>
            </a:r>
            <a:r>
              <a:rPr lang="en-US" sz="2400" dirty="0" smtClean="0"/>
              <a:t> cells)</a:t>
            </a:r>
            <a:endParaRPr lang="en-US" sz="2600" dirty="0" smtClean="0"/>
          </a:p>
          <a:p>
            <a:r>
              <a:rPr lang="en-US" sz="2600" dirty="0" smtClean="0"/>
              <a:t>The membrane of the vacuole surrounding the material fuses w/ the cell membrane</a:t>
            </a:r>
          </a:p>
        </p:txBody>
      </p:sp>
      <p:pic>
        <p:nvPicPr>
          <p:cNvPr id="5" name="Picture 1"/>
          <p:cNvPicPr>
            <a:picLocks noChangeAspect="1" noChangeArrowheads="1"/>
          </p:cNvPicPr>
          <p:nvPr/>
        </p:nvPicPr>
        <p:blipFill>
          <a:blip r:embed="rId3" cstate="print"/>
          <a:srcRect/>
          <a:stretch>
            <a:fillRect/>
          </a:stretch>
        </p:blipFill>
        <p:spPr bwMode="auto">
          <a:xfrm>
            <a:off x="1143000" y="3581400"/>
            <a:ext cx="7086600" cy="2706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628493" y="1295400"/>
            <a:ext cx="5762907" cy="389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Bauhaus 93" pitchFamily="82" charset="0"/>
              </a:rPr>
              <a:t>Phospholipids</a:t>
            </a:r>
            <a:endParaRPr lang="en-US" sz="4400" dirty="0">
              <a:latin typeface="Bauhaus 93" pitchFamily="82" charset="0"/>
            </a:endParaRPr>
          </a:p>
        </p:txBody>
      </p:sp>
      <p:sp>
        <p:nvSpPr>
          <p:cNvPr id="3" name="Content Placeholder 2"/>
          <p:cNvSpPr>
            <a:spLocks noGrp="1"/>
          </p:cNvSpPr>
          <p:nvPr>
            <p:ph sz="quarter" idx="1"/>
          </p:nvPr>
        </p:nvSpPr>
        <p:spPr>
          <a:xfrm>
            <a:off x="228600" y="1600200"/>
            <a:ext cx="4724400" cy="4572000"/>
          </a:xfrm>
        </p:spPr>
        <p:txBody>
          <a:bodyPr>
            <a:normAutofit/>
          </a:bodyPr>
          <a:lstStyle/>
          <a:p>
            <a:r>
              <a:rPr lang="en-US" sz="3000" dirty="0" smtClean="0"/>
              <a:t>Double Lipid Layer</a:t>
            </a:r>
          </a:p>
          <a:p>
            <a:pPr lvl="1"/>
            <a:r>
              <a:rPr lang="en-US" sz="2600" dirty="0" smtClean="0"/>
              <a:t>Gives membrane flexible structure</a:t>
            </a:r>
          </a:p>
          <a:p>
            <a:pPr lvl="1"/>
            <a:r>
              <a:rPr lang="en-US" sz="2600" dirty="0" smtClean="0"/>
              <a:t>Forms a barrier btw. the cell and its surroundings</a:t>
            </a:r>
          </a:p>
          <a:p>
            <a:r>
              <a:rPr lang="en-US" sz="3100" dirty="0" smtClean="0"/>
              <a:t>Structure</a:t>
            </a:r>
          </a:p>
          <a:p>
            <a:pPr lvl="1"/>
            <a:r>
              <a:rPr lang="en-US" sz="2600" dirty="0" smtClean="0"/>
              <a:t>Tail= hydrophobic</a:t>
            </a:r>
          </a:p>
          <a:p>
            <a:pPr lvl="1"/>
            <a:r>
              <a:rPr lang="en-US" sz="2600" dirty="0" smtClean="0"/>
              <a:t>Head= hydrophilic</a:t>
            </a:r>
            <a:endParaRPr lang="en-US" sz="2600" dirty="0"/>
          </a:p>
        </p:txBody>
      </p:sp>
      <p:pic>
        <p:nvPicPr>
          <p:cNvPr id="5" name="Picture 2" descr="http://www.biologycorner.com/resources/lipidbilayer.gif"/>
          <p:cNvPicPr>
            <a:picLocks noChangeAspect="1" noChangeArrowheads="1"/>
          </p:cNvPicPr>
          <p:nvPr/>
        </p:nvPicPr>
        <p:blipFill>
          <a:blip r:embed="rId2" cstate="print"/>
          <a:srcRect/>
          <a:stretch>
            <a:fillRect/>
          </a:stretch>
        </p:blipFill>
        <p:spPr bwMode="auto">
          <a:xfrm>
            <a:off x="4841410" y="2286000"/>
            <a:ext cx="392159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Bauhaus 93" pitchFamily="82" charset="0"/>
              </a:rPr>
              <a:t>Movement Across the Plasma Membrane</a:t>
            </a:r>
            <a:endParaRPr lang="en-US" sz="3600" dirty="0">
              <a:latin typeface="Bauhaus 93" pitchFamily="82" charset="0"/>
            </a:endParaRPr>
          </a:p>
        </p:txBody>
      </p:sp>
      <p:sp>
        <p:nvSpPr>
          <p:cNvPr id="3" name="Content Placeholder 2"/>
          <p:cNvSpPr>
            <a:spLocks noGrp="1"/>
          </p:cNvSpPr>
          <p:nvPr>
            <p:ph sz="quarter" idx="1"/>
          </p:nvPr>
        </p:nvSpPr>
        <p:spPr>
          <a:xfrm>
            <a:off x="301752" y="1527048"/>
            <a:ext cx="8503920" cy="5330952"/>
          </a:xfrm>
        </p:spPr>
        <p:txBody>
          <a:bodyPr>
            <a:normAutofit/>
          </a:bodyPr>
          <a:lstStyle/>
          <a:p>
            <a:pPr marL="514350" indent="-514350">
              <a:buFont typeface="+mj-lt"/>
              <a:buAutoNum type="arabicPeriod"/>
            </a:pPr>
            <a:r>
              <a:rPr lang="en-US" sz="2800" b="1" dirty="0" smtClean="0"/>
              <a:t>Passive Transport- </a:t>
            </a:r>
            <a:r>
              <a:rPr lang="en-US" sz="2800" dirty="0" smtClean="0"/>
              <a:t>cellular energy is not used</a:t>
            </a:r>
          </a:p>
          <a:p>
            <a:pPr marL="914400" lvl="1" indent="-514350"/>
            <a:r>
              <a:rPr lang="en-US" sz="2800" dirty="0" smtClean="0"/>
              <a:t>Diffusion</a:t>
            </a:r>
          </a:p>
          <a:p>
            <a:pPr marL="914400" lvl="1" indent="-514350"/>
            <a:r>
              <a:rPr lang="en-US" sz="2800" dirty="0" smtClean="0"/>
              <a:t>Osmosis</a:t>
            </a:r>
          </a:p>
          <a:p>
            <a:pPr marL="914400" lvl="1" indent="-514350"/>
            <a:r>
              <a:rPr lang="en-US" sz="2800" dirty="0" smtClean="0"/>
              <a:t>Facilitated Transport</a:t>
            </a:r>
          </a:p>
          <a:p>
            <a:pPr marL="514350" indent="-514350">
              <a:buFont typeface="+mj-lt"/>
              <a:buAutoNum type="arabicPeriod"/>
            </a:pPr>
            <a:r>
              <a:rPr lang="en-US" sz="2800" b="1" dirty="0" smtClean="0"/>
              <a:t>Active Transport- </a:t>
            </a:r>
            <a:r>
              <a:rPr lang="en-US" sz="2800" dirty="0" smtClean="0"/>
              <a:t>materials move against a concentration difference; requires energy</a:t>
            </a:r>
          </a:p>
          <a:p>
            <a:pPr marL="914400" lvl="1" indent="-514350"/>
            <a:r>
              <a:rPr lang="en-US" sz="2800" dirty="0" smtClean="0"/>
              <a:t>Protein Pumps</a:t>
            </a:r>
          </a:p>
          <a:p>
            <a:pPr marL="914400" lvl="1" indent="-514350"/>
            <a:r>
              <a:rPr lang="en-US" sz="2800" b="1" dirty="0" smtClean="0"/>
              <a:t>Vesicles</a:t>
            </a:r>
            <a:r>
              <a:rPr lang="en-US" sz="2800" dirty="0" smtClean="0"/>
              <a:t>-movement of LARGE molecules (</a:t>
            </a:r>
            <a:r>
              <a:rPr lang="en-US" sz="2800" dirty="0" err="1" smtClean="0"/>
              <a:t>ie</a:t>
            </a:r>
            <a:r>
              <a:rPr lang="en-US" sz="2800" dirty="0" smtClean="0"/>
              <a:t>. </a:t>
            </a:r>
            <a:r>
              <a:rPr lang="en-US" sz="2800" dirty="0" err="1" smtClean="0"/>
              <a:t>Endocytosis</a:t>
            </a:r>
            <a:r>
              <a:rPr lang="en-US" sz="2800" dirty="0" smtClean="0"/>
              <a:t> and </a:t>
            </a:r>
            <a:r>
              <a:rPr lang="en-US" sz="2800" dirty="0" err="1" smtClean="0"/>
              <a:t>Exocytosis</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latin typeface="Bauhaus 93" pitchFamily="82" charset="0"/>
              </a:rPr>
              <a:t>Passive Transport</a:t>
            </a:r>
            <a:endParaRPr lang="en-US" sz="4800" dirty="0">
              <a:latin typeface="Bauhaus 93" pitchFamily="82" charset="0"/>
            </a:endParaRPr>
          </a:p>
        </p:txBody>
      </p:sp>
      <p:sp>
        <p:nvSpPr>
          <p:cNvPr id="3" name="Content Placeholder 2"/>
          <p:cNvSpPr>
            <a:spLocks noGrp="1"/>
          </p:cNvSpPr>
          <p:nvPr>
            <p:ph sz="quarter" idx="1"/>
          </p:nvPr>
        </p:nvSpPr>
        <p:spPr/>
        <p:txBody>
          <a:bodyPr>
            <a:normAutofit/>
          </a:bodyPr>
          <a:lstStyle/>
          <a:p>
            <a:pPr algn="ctr">
              <a:buNone/>
            </a:pPr>
            <a:r>
              <a:rPr lang="en-US" sz="3200" b="1" dirty="0" smtClean="0"/>
              <a:t>Passive Transport-</a:t>
            </a:r>
            <a:r>
              <a:rPr lang="en-US" sz="3200" dirty="0" smtClean="0"/>
              <a:t> the process in which substances move into/out of the cell w/o the use of energy</a:t>
            </a:r>
          </a:p>
        </p:txBody>
      </p:sp>
      <p:sp>
        <p:nvSpPr>
          <p:cNvPr id="4" name="TextBox 3"/>
          <p:cNvSpPr txBox="1"/>
          <p:nvPr/>
        </p:nvSpPr>
        <p:spPr>
          <a:xfrm>
            <a:off x="533400" y="4419600"/>
            <a:ext cx="8077201" cy="1661993"/>
          </a:xfrm>
          <a:prstGeom prst="rect">
            <a:avLst/>
          </a:prstGeom>
          <a:solidFill>
            <a:srgbClr val="92D050"/>
          </a:solidFill>
          <a:ln w="57150">
            <a:solidFill>
              <a:schemeClr val="accent1">
                <a:lumMod val="50000"/>
              </a:schemeClr>
            </a:solidFill>
            <a:prstDash val="sysDash"/>
          </a:ln>
        </p:spPr>
        <p:txBody>
          <a:bodyPr wrap="square" rtlCol="0">
            <a:spAutoFit/>
          </a:bodyPr>
          <a:lstStyle/>
          <a:p>
            <a:pPr algn="ctr"/>
            <a:r>
              <a:rPr lang="en-US" sz="2800" b="1" dirty="0" smtClean="0"/>
              <a:t>Concentration gradient- </a:t>
            </a:r>
            <a:r>
              <a:rPr lang="en-US" sz="2800" dirty="0" smtClean="0"/>
              <a:t>the difference in  # of molecules per vol. of substance between  a high and  low concentration region</a:t>
            </a:r>
          </a:p>
          <a:p>
            <a:pPr algn="ctr"/>
            <a:endParaRPr lang="en-US" dirty="0"/>
          </a:p>
        </p:txBody>
      </p:sp>
      <p:sp>
        <p:nvSpPr>
          <p:cNvPr id="5" name="TextBox 4"/>
          <p:cNvSpPr txBox="1"/>
          <p:nvPr/>
        </p:nvSpPr>
        <p:spPr>
          <a:xfrm rot="21331517">
            <a:off x="1064157" y="3197343"/>
            <a:ext cx="7098418" cy="584775"/>
          </a:xfrm>
          <a:prstGeom prst="rect">
            <a:avLst/>
          </a:prstGeom>
          <a:solidFill>
            <a:srgbClr val="FF6600"/>
          </a:solidFill>
          <a:ln w="38100">
            <a:solidFill>
              <a:schemeClr val="tx1"/>
            </a:solidFill>
            <a:prstDash val="sysDash"/>
          </a:ln>
        </p:spPr>
        <p:txBody>
          <a:bodyPr wrap="none" rtlCol="0">
            <a:spAutoFit/>
          </a:bodyPr>
          <a:lstStyle/>
          <a:p>
            <a:r>
              <a:rPr lang="en-US" sz="3200" dirty="0" smtClean="0"/>
              <a:t>Movement of substances is based on…</a:t>
            </a:r>
            <a:endParaRPr lang="en-US" sz="3200" dirty="0"/>
          </a:p>
        </p:txBody>
      </p:sp>
      <p:cxnSp>
        <p:nvCxnSpPr>
          <p:cNvPr id="7" name="Straight Arrow Connector 6"/>
          <p:cNvCxnSpPr/>
          <p:nvPr/>
        </p:nvCxnSpPr>
        <p:spPr>
          <a:xfrm rot="10800000" flipV="1">
            <a:off x="5181600" y="3810000"/>
            <a:ext cx="1219200" cy="45720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Bauhaus 93" pitchFamily="82" charset="0"/>
              </a:rPr>
              <a:t>3 Types of Passive Transport</a:t>
            </a:r>
            <a:endParaRPr lang="en-US" sz="4400" dirty="0">
              <a:latin typeface="Bauhaus 93" pitchFamily="82" charset="0"/>
            </a:endParaRPr>
          </a:p>
        </p:txBody>
      </p:sp>
      <p:sp>
        <p:nvSpPr>
          <p:cNvPr id="3" name="Content Placeholder 2"/>
          <p:cNvSpPr>
            <a:spLocks noGrp="1"/>
          </p:cNvSpPr>
          <p:nvPr>
            <p:ph sz="quarter" idx="1"/>
          </p:nvPr>
        </p:nvSpPr>
        <p:spPr/>
        <p:txBody>
          <a:bodyPr>
            <a:normAutofit/>
          </a:bodyPr>
          <a:lstStyle/>
          <a:p>
            <a:pPr lvl="1"/>
            <a:r>
              <a:rPr lang="en-US" sz="4000" dirty="0" smtClean="0"/>
              <a:t>Diffusion</a:t>
            </a:r>
          </a:p>
          <a:p>
            <a:pPr lvl="1"/>
            <a:r>
              <a:rPr lang="en-US" sz="4000" dirty="0" smtClean="0"/>
              <a:t>Osmosis</a:t>
            </a:r>
          </a:p>
          <a:p>
            <a:pPr lvl="1"/>
            <a:r>
              <a:rPr lang="en-US" sz="4000" dirty="0" smtClean="0"/>
              <a:t>Facilitated Diffusion</a:t>
            </a:r>
            <a:endParaRPr lang="en-US"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Bauhaus 93" pitchFamily="82" charset="0"/>
              </a:rPr>
              <a:t>1. Diffusion</a:t>
            </a:r>
            <a:endParaRPr lang="en-US" sz="4400" dirty="0">
              <a:latin typeface="Bauhaus 93" pitchFamily="82" charset="0"/>
            </a:endParaRPr>
          </a:p>
        </p:txBody>
      </p:sp>
      <p:sp>
        <p:nvSpPr>
          <p:cNvPr id="3" name="Content Placeholder 2"/>
          <p:cNvSpPr>
            <a:spLocks noGrp="1"/>
          </p:cNvSpPr>
          <p:nvPr>
            <p:ph sz="quarter" idx="1"/>
          </p:nvPr>
        </p:nvSpPr>
        <p:spPr>
          <a:xfrm>
            <a:off x="228600" y="1752600"/>
            <a:ext cx="8613648" cy="4346448"/>
          </a:xfrm>
        </p:spPr>
        <p:txBody>
          <a:bodyPr/>
          <a:lstStyle/>
          <a:p>
            <a:pPr algn="ctr">
              <a:buNone/>
            </a:pPr>
            <a:r>
              <a:rPr lang="en-US" sz="3600" b="1" dirty="0" smtClean="0"/>
              <a:t>Diffusion</a:t>
            </a:r>
            <a:r>
              <a:rPr lang="en-US" sz="3600" dirty="0" smtClean="0"/>
              <a:t>- net movement of molecules/ions down a concentration gradient (high to low conc.).</a:t>
            </a:r>
          </a:p>
          <a:p>
            <a:pPr>
              <a:buNone/>
            </a:pPr>
            <a:endParaRPr lang="en-US" b="1" dirty="0" smtClean="0"/>
          </a:p>
          <a:p>
            <a:pPr algn="ctr">
              <a:buNone/>
            </a:pPr>
            <a:r>
              <a:rPr lang="en-US" b="1" dirty="0" smtClean="0"/>
              <a:t>Examples: </a:t>
            </a:r>
            <a:r>
              <a:rPr lang="en-US" dirty="0" smtClean="0"/>
              <a:t>spraying air freshener, making tea</a:t>
            </a:r>
          </a:p>
          <a:p>
            <a:pPr algn="ctr">
              <a:buNone/>
            </a:pPr>
            <a:r>
              <a:rPr lang="en-US" dirty="0" smtClean="0"/>
              <a:t> or </a:t>
            </a:r>
            <a:r>
              <a:rPr lang="en-US" dirty="0" err="1" smtClean="0"/>
              <a:t>kool</a:t>
            </a:r>
            <a:r>
              <a:rPr lang="en-US" dirty="0" smtClean="0"/>
              <a:t>-aid</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iv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1">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7101</TotalTime>
  <Words>1671</Words>
  <Application>Microsoft Office PowerPoint</Application>
  <PresentationFormat>On-screen Show (4:3)</PresentationFormat>
  <Paragraphs>204</Paragraphs>
  <Slides>45</Slides>
  <Notes>16</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Bauhaus 93</vt:lpstr>
      <vt:lpstr>Calibri</vt:lpstr>
      <vt:lpstr>Forte</vt:lpstr>
      <vt:lpstr>Georgia</vt:lpstr>
      <vt:lpstr>Times New Roman</vt:lpstr>
      <vt:lpstr>Wingdings</vt:lpstr>
      <vt:lpstr>Wingdings 2</vt:lpstr>
      <vt:lpstr>Civic</vt:lpstr>
      <vt:lpstr>Cell Transport</vt:lpstr>
      <vt:lpstr>Homeostasis</vt:lpstr>
      <vt:lpstr>Cell Membrane (a.k.a.- Phospholipid Bilayer)</vt:lpstr>
      <vt:lpstr>Components of the Cell Membrane</vt:lpstr>
      <vt:lpstr>Phospholipids</vt:lpstr>
      <vt:lpstr>Movement Across the Plasma Membrane</vt:lpstr>
      <vt:lpstr>Passive Transport</vt:lpstr>
      <vt:lpstr>3 Types of Passive Transport</vt:lpstr>
      <vt:lpstr>1. Diffusion</vt:lpstr>
      <vt:lpstr>PowerPoint Presentation</vt:lpstr>
      <vt:lpstr>PowerPoint Presentation</vt:lpstr>
      <vt:lpstr>PowerPoint Presentation</vt:lpstr>
      <vt:lpstr>What determines diffusion rates</vt:lpstr>
      <vt:lpstr>What affects diffusion?</vt:lpstr>
      <vt:lpstr>What affects diffusion?</vt:lpstr>
      <vt:lpstr>Osmosis</vt:lpstr>
      <vt:lpstr>PowerPoint Presentation</vt:lpstr>
      <vt:lpstr>Cells &amp; Osmosis</vt:lpstr>
      <vt:lpstr>Isotonic Solution</vt:lpstr>
      <vt:lpstr>Hypertonic Solutions</vt:lpstr>
      <vt:lpstr>Hypotonic Solution</vt:lpstr>
      <vt:lpstr>Accountable Independent Reading</vt:lpstr>
      <vt:lpstr>Unicellular Organisms</vt:lpstr>
      <vt:lpstr>Plant Cells</vt:lpstr>
      <vt:lpstr>Plasmolysis</vt:lpstr>
      <vt:lpstr>Turgor Pressure</vt:lpstr>
      <vt:lpstr>Facilitated Diffusion</vt:lpstr>
      <vt:lpstr>Facilitated Diffusion- Carrier Protein</vt:lpstr>
      <vt:lpstr>PowerPoint Presentation</vt:lpstr>
      <vt:lpstr>PowerPoint Presentation</vt:lpstr>
      <vt:lpstr>Cell Transport</vt:lpstr>
      <vt:lpstr>Active Transport</vt:lpstr>
      <vt:lpstr>Recap. on Cell Transport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Endocytosis</vt:lpstr>
      <vt:lpstr>Pinocytosis</vt:lpstr>
      <vt:lpstr>Phagocytosis</vt:lpstr>
      <vt:lpstr>Exocytosis</vt:lpstr>
      <vt:lpstr>PowerPoint Presentation</vt:lpstr>
    </vt:vector>
  </TitlesOfParts>
  <Company>Dayton Early College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Boundaries</dc:title>
  <dc:creator>DECA</dc:creator>
  <cp:lastModifiedBy>Jennifer Soehner</cp:lastModifiedBy>
  <cp:revision>495</cp:revision>
  <dcterms:created xsi:type="dcterms:W3CDTF">2010-08-31T13:29:02Z</dcterms:created>
  <dcterms:modified xsi:type="dcterms:W3CDTF">2017-09-27T18:58:33Z</dcterms:modified>
</cp:coreProperties>
</file>