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258" r:id="rId3"/>
    <p:sldId id="259" r:id="rId4"/>
    <p:sldId id="261" r:id="rId5"/>
    <p:sldId id="262" r:id="rId6"/>
    <p:sldId id="264" r:id="rId7"/>
    <p:sldId id="276" r:id="rId8"/>
    <p:sldId id="279" r:id="rId9"/>
    <p:sldId id="263" r:id="rId10"/>
    <p:sldId id="265" r:id="rId11"/>
    <p:sldId id="275" r:id="rId12"/>
    <p:sldId id="267" r:id="rId13"/>
    <p:sldId id="266" r:id="rId14"/>
    <p:sldId id="273" r:id="rId15"/>
    <p:sldId id="268" r:id="rId16"/>
    <p:sldId id="269" r:id="rId17"/>
    <p:sldId id="27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56" d="100"/>
          <a:sy n="56" d="100"/>
        </p:scale>
        <p:origin x="4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2B42DE-029B-4C7A-BB35-12C97217AB0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58BEBB-DC26-4D25-9145-1269543E0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1346B-0CC5-434C-A221-9D5252712E8E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A65B-621E-4C08-A6B4-3D674EDEC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A65B-621E-4C08-A6B4-3D674EDEC2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A65B-621E-4C08-A6B4-3D674EDEC2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DC60C6-B108-4F48-822B-C39FF4B471E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EA39D2-10AC-4457-AB13-81EAF8EEE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Cell Division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1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or Female?</a:t>
            </a:r>
          </a:p>
        </p:txBody>
      </p:sp>
      <p:pic>
        <p:nvPicPr>
          <p:cNvPr id="24580" name="Picture 4" descr="http://www.wellcome.ac.uk/stellent/groups/corporatesite/@msh_publishing_group/documents/image/wtdv027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209800"/>
            <a:ext cx="4321722" cy="3886200"/>
          </a:xfrm>
          <a:prstGeom prst="rect">
            <a:avLst/>
          </a:prstGeom>
          <a:noFill/>
        </p:spPr>
      </p:pic>
      <p:pic>
        <p:nvPicPr>
          <p:cNvPr id="24582" name="Picture 6" descr="http://www.wellcome.ac.uk/stellent/groups/corporatesite/@msh_publishing_group/documents/image/wtdv027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321722" cy="3886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57150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 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7200" y="57912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 </a:t>
            </a:r>
            <a:r>
              <a:rPr lang="en-US" dirty="0" err="1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r="7816"/>
          <a:stretch>
            <a:fillRect/>
          </a:stretch>
        </p:blipFill>
        <p:spPr bwMode="auto">
          <a:xfrm>
            <a:off x="990600" y="914400"/>
            <a:ext cx="3120528" cy="2539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657" y="838200"/>
            <a:ext cx="2849143" cy="256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7734" y="3962400"/>
            <a:ext cx="3203266" cy="2128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886200"/>
            <a:ext cx="3200400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14400" y="762000"/>
            <a:ext cx="3352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23 pairs of chromosomes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762000"/>
            <a:ext cx="3352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54 pairs of chromosomes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3810000"/>
            <a:ext cx="3505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 pairs of chromosomes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3505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104 pairs of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r>
              <a:rPr lang="en-US" dirty="0"/>
              <a:t>Number of Chromosomes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295400"/>
          <a:ext cx="5943600" cy="4722358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/>
                        <a:t>Common name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/>
                        <a:t>Number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chromosome</a:t>
                      </a:r>
                      <a:r>
                        <a:rPr lang="en-US" sz="2000" b="1" dirty="0"/>
                        <a:t> pairs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Mosquito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3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Housefly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6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Toad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11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Rice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12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Frog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13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Cat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19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House mouse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20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Human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23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Cattle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30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Donkey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31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Horse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32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Dog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39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Chicken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39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/>
                        <a:t>Carp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/>
                        <a:t>52</a:t>
                      </a:r>
                    </a:p>
                  </a:txBody>
                  <a:tcPr marL="44126" marR="44126" marT="22063" marB="220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TABLE 3-1NUMBERS OF PAIRS OF CHROMOSOMES IN DIFFERENT SPECIES OF PLANTS AND ANIMALS</a:t>
            </a:r>
            <a:endParaRPr kumimoji="0" lang="en-US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 </a:t>
            </a:r>
          </a:p>
        </p:txBody>
      </p:sp>
      <p:pic>
        <p:nvPicPr>
          <p:cNvPr id="2560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7483647"/>
            <a:ext cx="114300" cy="9525"/>
          </a:xfrm>
          <a:prstGeom prst="rect">
            <a:avLst/>
          </a:prstGeom>
          <a:noFill/>
        </p:spPr>
      </p:pic>
      <p:pic>
        <p:nvPicPr>
          <p:cNvPr id="25603" name="Picture 3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147483647"/>
            <a:ext cx="114300" cy="9525"/>
          </a:xfrm>
          <a:prstGeom prst="rect">
            <a:avLst/>
          </a:prstGeom>
          <a:noFill/>
        </p:spPr>
      </p:pic>
      <p:pic>
        <p:nvPicPr>
          <p:cNvPr id="25604" name="Picture 4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147483647"/>
            <a:ext cx="114300" cy="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1587500"/>
            <a:ext cx="2971800" cy="457200"/>
          </a:xfrm>
        </p:spPr>
        <p:txBody>
          <a:bodyPr/>
          <a:lstStyle/>
          <a:p>
            <a:pPr algn="ctr"/>
            <a:r>
              <a:rPr lang="en-US" sz="2800" dirty="0" err="1"/>
              <a:t>Chromatid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5410200" y="1587500"/>
            <a:ext cx="3355975" cy="457200"/>
          </a:xfrm>
        </p:spPr>
        <p:txBody>
          <a:bodyPr/>
          <a:lstStyle/>
          <a:p>
            <a:pPr algn="ctr"/>
            <a:r>
              <a:rPr lang="en-US" sz="2800" dirty="0" err="1"/>
              <a:t>Centromere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304800" y="2120900"/>
            <a:ext cx="2819400" cy="3886200"/>
          </a:xfrm>
        </p:spPr>
        <p:txBody>
          <a:bodyPr/>
          <a:lstStyle/>
          <a:p>
            <a:r>
              <a:rPr lang="en-US" dirty="0"/>
              <a:t>Duplicated chromosome (two identical strands of DNA)</a:t>
            </a:r>
          </a:p>
          <a:p>
            <a:r>
              <a:rPr lang="en-US" dirty="0"/>
              <a:t>When cell divides, each of the two new cells will receive one </a:t>
            </a:r>
            <a:r>
              <a:rPr lang="en-US" dirty="0" err="1"/>
              <a:t>chromatid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096000" y="2120900"/>
            <a:ext cx="2743200" cy="3886200"/>
          </a:xfrm>
        </p:spPr>
        <p:txBody>
          <a:bodyPr/>
          <a:lstStyle/>
          <a:p>
            <a:r>
              <a:rPr lang="en-US" dirty="0"/>
              <a:t>Holds the two </a:t>
            </a:r>
            <a:r>
              <a:rPr lang="en-US" dirty="0" err="1"/>
              <a:t>chromatids</a:t>
            </a:r>
            <a:r>
              <a:rPr lang="en-US" dirty="0"/>
              <a:t> together until cell division </a:t>
            </a:r>
          </a:p>
          <a:p>
            <a:r>
              <a:rPr lang="en-US" dirty="0"/>
              <a:t>Where identical </a:t>
            </a:r>
            <a:r>
              <a:rPr lang="en-US" dirty="0" err="1"/>
              <a:t>chromatids</a:t>
            </a:r>
            <a:r>
              <a:rPr lang="en-US" dirty="0"/>
              <a:t> are most closely in contact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883" y="762000"/>
            <a:ext cx="830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Chromosomes are replicated every time a cell replicates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08169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omologus-chrom166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48" y="1600200"/>
            <a:ext cx="84127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r>
              <a:rPr lang="en-US" dirty="0"/>
              <a:t>Important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038600" cy="4525963"/>
          </a:xfrm>
        </p:spPr>
        <p:txBody>
          <a:bodyPr/>
          <a:lstStyle/>
          <a:p>
            <a:r>
              <a:rPr lang="en-US" dirty="0"/>
              <a:t>NOT ALL CELLS CONTAIN THE SAME NUMBER OF CHROMOSOMES</a:t>
            </a:r>
          </a:p>
          <a:p>
            <a:r>
              <a:rPr lang="en-US" b="1" dirty="0"/>
              <a:t>Diploid: </a:t>
            </a:r>
            <a:r>
              <a:rPr lang="en-US" dirty="0"/>
              <a:t>all </a:t>
            </a:r>
            <a:r>
              <a:rPr lang="en-US" u="sng" dirty="0"/>
              <a:t>somatic cells </a:t>
            </a:r>
            <a:r>
              <a:rPr lang="en-US" dirty="0"/>
              <a:t>having two sets of chromosomes 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</a:p>
          <a:p>
            <a:r>
              <a:rPr lang="en-US" b="1" dirty="0"/>
              <a:t>Haploid:</a:t>
            </a:r>
            <a:r>
              <a:rPr lang="en-US" dirty="0"/>
              <a:t> sex cells (germ cells) containing only one set of chromosomes</a:t>
            </a:r>
          </a:p>
          <a:p>
            <a:pPr lvl="1"/>
            <a:r>
              <a:rPr lang="en-US" dirty="0"/>
              <a:t>Have half the number of chromosomes as a diploid cell</a:t>
            </a:r>
          </a:p>
          <a:p>
            <a:pPr lvl="1"/>
            <a:r>
              <a:rPr lang="en-US" dirty="0"/>
              <a:t>1</a:t>
            </a:r>
            <a:r>
              <a:rPr lang="en-US" i="1" dirty="0"/>
              <a:t>n</a:t>
            </a:r>
          </a:p>
          <a:p>
            <a:endParaRPr lang="en-US" dirty="0"/>
          </a:p>
        </p:txBody>
      </p:sp>
      <p:pic>
        <p:nvPicPr>
          <p:cNvPr id="5" name="Picture 6" descr="Fig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393422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Cell Cycle of Eukaryotes</a:t>
            </a:r>
          </a:p>
        </p:txBody>
      </p:sp>
      <p:pic>
        <p:nvPicPr>
          <p:cNvPr id="8" name="Picture 5" descr="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486400" cy="514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0"/>
            <a:ext cx="8183880" cy="1051560"/>
          </a:xfrm>
        </p:spPr>
        <p:txBody>
          <a:bodyPr>
            <a:normAutofit/>
          </a:bodyPr>
          <a:lstStyle/>
          <a:p>
            <a:r>
              <a:rPr lang="en-US" sz="5400" dirty="0" err="1"/>
              <a:t>Interphase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82296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sz="40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+mn-lt"/>
                        </a:rPr>
                        <a:t>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</a:t>
                      </a:r>
                      <a:r>
                        <a:rPr kumimoji="0" lang="en-US" sz="4000" b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+mn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4000" baseline="-25000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4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86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400" dirty="0">
                          <a:latin typeface="+mn-lt"/>
                        </a:rPr>
                        <a:t>First stage</a:t>
                      </a:r>
                      <a:r>
                        <a:rPr lang="en-US" sz="2400" baseline="0" dirty="0">
                          <a:latin typeface="+mn-lt"/>
                        </a:rPr>
                        <a:t> wh</a:t>
                      </a:r>
                      <a:r>
                        <a:rPr lang="en-US" sz="2400" dirty="0">
                          <a:latin typeface="+mn-lt"/>
                        </a:rPr>
                        <a:t>ere cells</a:t>
                      </a:r>
                      <a:r>
                        <a:rPr lang="en-US" sz="2400" baseline="0" dirty="0">
                          <a:latin typeface="+mn-lt"/>
                        </a:rPr>
                        <a:t> grow to mature size; organelles duplicate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400" dirty="0"/>
                        <a:t>Chromosomes duplicate forming sister </a:t>
                      </a:r>
                      <a:r>
                        <a:rPr lang="en-US" sz="2400" dirty="0" err="1"/>
                        <a:t>chromatids</a:t>
                      </a:r>
                      <a:r>
                        <a:rPr lang="en-US" sz="2400" dirty="0"/>
                        <a:t> (Cell</a:t>
                      </a:r>
                      <a:r>
                        <a:rPr lang="en-US" sz="2400" baseline="0" dirty="0"/>
                        <a:t> has 2x the amount of DNA it started with)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400" dirty="0">
                          <a:latin typeface="+mn-lt"/>
                        </a:rPr>
                        <a:t>Cell grows &amp; prepares for cell division (shortest phase)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dirty="0">
                          <a:latin typeface="+mn-lt"/>
                          <a:ea typeface="Calibri"/>
                          <a:cs typeface="Times New Roman"/>
                        </a:rPr>
                        <a:t>Some cells stop maturing  &amp; </a:t>
                      </a:r>
                      <a:r>
                        <a:rPr lang="en-US" sz="2400" baseline="0" dirty="0">
                          <a:latin typeface="+mn-lt"/>
                          <a:ea typeface="Calibri"/>
                          <a:cs typeface="Times New Roman"/>
                        </a:rPr>
                        <a:t>enter this phase</a:t>
                      </a: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09600"/>
            <a:ext cx="7520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CFF33"/>
                </a:solidFill>
                <a:latin typeface="Forte" pitchFamily="66" charset="0"/>
              </a:rPr>
              <a:t>The Different Phases…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Limits to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/>
          <a:lstStyle/>
          <a:p>
            <a:r>
              <a:rPr lang="en-US" dirty="0"/>
              <a:t>Larger a cell becomes, the more demands the cell places on DNA</a:t>
            </a:r>
          </a:p>
          <a:p>
            <a:pPr lvl="1"/>
            <a:r>
              <a:rPr lang="en-US" dirty="0"/>
              <a:t>Cell increases but DNA does not</a:t>
            </a:r>
          </a:p>
          <a:p>
            <a:r>
              <a:rPr lang="en-US" dirty="0"/>
              <a:t>Cell divides before becoming too large</a:t>
            </a:r>
          </a:p>
          <a:p>
            <a:pPr lvl="1"/>
            <a:r>
              <a:rPr lang="en-US" dirty="0"/>
              <a:t>Information crisis resolved when DNA divides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Chromosome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430"/>
            <a:ext cx="2895600" cy="25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stockphoto.com/file_thumbview/6814781/2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76700"/>
            <a:ext cx="26670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4953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Analogy:  Library in a small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Limits to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288"/>
            <a:ext cx="49530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Surface area to volume ratio</a:t>
            </a:r>
          </a:p>
          <a:p>
            <a:pPr lvl="1"/>
            <a:r>
              <a:rPr lang="en-US" dirty="0"/>
              <a:t>Food, oxygen water enter cell through membrane</a:t>
            </a:r>
          </a:p>
          <a:p>
            <a:pPr lvl="1"/>
            <a:r>
              <a:rPr lang="en-US" dirty="0"/>
              <a:t>Waste leaves cell through membrane	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Traffic problems”</a:t>
            </a:r>
          </a:p>
          <a:p>
            <a:pPr lvl="1"/>
            <a:r>
              <a:rPr lang="en-US" dirty="0"/>
              <a:t>Difficult to get sufficient amounts of oxygen and nutrients in and waste products out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465" y="2514600"/>
            <a:ext cx="3534335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C0465-582B-413C-8388-DD2B3543EB3A}"/>
              </a:ext>
            </a:extLst>
          </p:cNvPr>
          <p:cNvSpPr txBox="1"/>
          <p:nvPr/>
        </p:nvSpPr>
        <p:spPr>
          <a:xfrm>
            <a:off x="5486400" y="1076864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Need a large surface area and small volume!!!!!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Prokaryotes </a:t>
            </a:r>
          </a:p>
          <a:p>
            <a:pPr lvl="1"/>
            <a:r>
              <a:rPr lang="en-US" dirty="0"/>
              <a:t>Structure</a:t>
            </a:r>
          </a:p>
          <a:p>
            <a:pPr lvl="2"/>
            <a:r>
              <a:rPr lang="en-US" dirty="0"/>
              <a:t>No nucleus, has a </a:t>
            </a:r>
            <a:r>
              <a:rPr lang="en-US" dirty="0" err="1"/>
              <a:t>nucleoid</a:t>
            </a:r>
            <a:endParaRPr lang="en-US" dirty="0"/>
          </a:p>
          <a:p>
            <a:pPr lvl="1"/>
            <a:r>
              <a:rPr lang="en-US" dirty="0"/>
              <a:t>Reproduction</a:t>
            </a:r>
          </a:p>
          <a:p>
            <a:pPr lvl="2"/>
            <a:r>
              <a:rPr lang="en-US" dirty="0"/>
              <a:t>Binary Fission</a:t>
            </a:r>
          </a:p>
          <a:p>
            <a:r>
              <a:rPr lang="en-US" dirty="0"/>
              <a:t>Eukaryotes</a:t>
            </a:r>
          </a:p>
          <a:p>
            <a:pPr lvl="1"/>
            <a:r>
              <a:rPr lang="en-US" dirty="0"/>
              <a:t>Structure</a:t>
            </a:r>
          </a:p>
          <a:p>
            <a:pPr lvl="2"/>
            <a:r>
              <a:rPr lang="en-US" dirty="0"/>
              <a:t>Has a nucleus</a:t>
            </a:r>
          </a:p>
          <a:p>
            <a:pPr lvl="1"/>
            <a:r>
              <a:rPr lang="en-US" dirty="0"/>
              <a:t>Reproduction</a:t>
            </a:r>
          </a:p>
          <a:p>
            <a:pPr lvl="2"/>
            <a:r>
              <a:rPr lang="en-US" dirty="0"/>
              <a:t>Mitosis</a:t>
            </a:r>
          </a:p>
          <a:p>
            <a:pPr lvl="2"/>
            <a:r>
              <a:rPr lang="en-US" dirty="0"/>
              <a:t>Meiosis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/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25112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b="1" dirty="0"/>
              <a:t>chromosome </a:t>
            </a:r>
            <a:r>
              <a:rPr lang="en-US" dirty="0"/>
              <a:t>contains one long molecule of DNA.  </a:t>
            </a:r>
          </a:p>
          <a:p>
            <a:pPr lvl="1"/>
            <a:r>
              <a:rPr lang="en-US" dirty="0"/>
              <a:t>This molecule of DNA (carries genetic info.) contains many genes</a:t>
            </a:r>
          </a:p>
          <a:p>
            <a:pPr lvl="1"/>
            <a:r>
              <a:rPr lang="en-US" dirty="0"/>
              <a:t>Each </a:t>
            </a:r>
            <a:r>
              <a:rPr lang="en-US" b="1" dirty="0"/>
              <a:t>gene </a:t>
            </a:r>
            <a:r>
              <a:rPr lang="en-US" dirty="0"/>
              <a:t>is a segment of DNA that gives instructions for making protein (</a:t>
            </a:r>
            <a:r>
              <a:rPr lang="en-US" dirty="0" err="1"/>
              <a:t>ie</a:t>
            </a:r>
            <a:r>
              <a:rPr lang="en-US" dirty="0"/>
              <a:t>. Hemoglobin &amp; melanin)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5" descr="DNA-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56611"/>
            <a:ext cx="3429000" cy="2848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Homologous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946587"/>
          </a:xfrm>
        </p:spPr>
        <p:txBody>
          <a:bodyPr>
            <a:normAutofit/>
          </a:bodyPr>
          <a:lstStyle/>
          <a:p>
            <a:r>
              <a:rPr lang="en-US" sz="2600" dirty="0"/>
              <a:t>Every cell produced by sexual production has two copies of one chromosome</a:t>
            </a:r>
            <a:endParaRPr lang="en-US" sz="2600" b="1" dirty="0"/>
          </a:p>
          <a:p>
            <a:r>
              <a:rPr lang="en-US" sz="2600" dirty="0"/>
              <a:t>Organism receives one copy of each chromosome from each parent</a:t>
            </a:r>
          </a:p>
          <a:p>
            <a:pPr lvl="1"/>
            <a:r>
              <a:rPr lang="en-US" sz="2400" dirty="0"/>
              <a:t>Same size and shape</a:t>
            </a:r>
          </a:p>
          <a:p>
            <a:pPr lvl="1"/>
            <a:r>
              <a:rPr lang="en-US" sz="2400" dirty="0"/>
              <a:t>Carry genes for the same traits (may have different versions of a gene- allele)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Homologous_chromosom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technologyonline.gov.au/images/contentpages/karyoty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63031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www.rapid.nhs.uk/wp-content/uploads/2013/12/Down-syndrome-karyotype-label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978694" cy="614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/>
              <a:t>Chromosome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/>
          <a:lstStyle/>
          <a:p>
            <a:r>
              <a:rPr lang="en-US" sz="2800" b="1" u="sng" dirty="0"/>
              <a:t>Sex</a:t>
            </a:r>
            <a:r>
              <a:rPr lang="en-US" sz="2800" dirty="0"/>
              <a:t> chromosomes</a:t>
            </a:r>
          </a:p>
          <a:p>
            <a:pPr lvl="1"/>
            <a:r>
              <a:rPr lang="en-US" sz="2800" dirty="0"/>
              <a:t>Determine the sex</a:t>
            </a:r>
          </a:p>
          <a:p>
            <a:pPr lvl="1"/>
            <a:r>
              <a:rPr lang="en-US" sz="2800" dirty="0"/>
              <a:t>Female     XX</a:t>
            </a:r>
          </a:p>
          <a:p>
            <a:pPr lvl="1"/>
            <a:r>
              <a:rPr lang="en-US" sz="2800" dirty="0"/>
              <a:t>Male          XY</a:t>
            </a:r>
          </a:p>
          <a:p>
            <a:pPr lvl="1"/>
            <a:r>
              <a:rPr lang="en-US" sz="2800" dirty="0"/>
              <a:t>One pair (23</a:t>
            </a:r>
            <a:r>
              <a:rPr lang="en-US" sz="2800" baseline="30000" dirty="0"/>
              <a:t>rd</a:t>
            </a:r>
            <a:r>
              <a:rPr lang="en-US" sz="2800" dirty="0"/>
              <a:t> chromosome)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Somatic</a:t>
            </a:r>
            <a:r>
              <a:rPr lang="en-US" sz="2400" dirty="0"/>
              <a:t> chromosomes or </a:t>
            </a:r>
            <a:r>
              <a:rPr lang="en-US" sz="2400" b="1" u="sng" dirty="0" err="1"/>
              <a:t>Autosomes</a:t>
            </a:r>
            <a:endParaRPr lang="en-US" sz="2400" dirty="0"/>
          </a:p>
          <a:p>
            <a:pPr lvl="1"/>
            <a:r>
              <a:rPr lang="en-US" sz="2400" dirty="0"/>
              <a:t>22 pairs of homologous chromosomes</a:t>
            </a:r>
          </a:p>
          <a:p>
            <a:pPr lvl="1"/>
            <a:r>
              <a:rPr lang="en-US" sz="2400" dirty="0"/>
              <a:t>Exactly the same in males and females</a:t>
            </a:r>
          </a:p>
          <a:p>
            <a:pPr lvl="1"/>
            <a:r>
              <a:rPr lang="en-US" sz="2400" dirty="0"/>
              <a:t>Direct the organs and structure of the body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60198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5257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737</TotalTime>
  <Words>449</Words>
  <Application>Microsoft Office PowerPoint</Application>
  <PresentationFormat>On-screen Show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Cell Division</vt:lpstr>
      <vt:lpstr>Limits to size</vt:lpstr>
      <vt:lpstr>Limits to size</vt:lpstr>
      <vt:lpstr>Cell Division</vt:lpstr>
      <vt:lpstr>Chromosomes</vt:lpstr>
      <vt:lpstr>Homologous Chromosomes</vt:lpstr>
      <vt:lpstr>PowerPoint Presentation</vt:lpstr>
      <vt:lpstr>PowerPoint Presentation</vt:lpstr>
      <vt:lpstr>Chromosome Types</vt:lpstr>
      <vt:lpstr>Male or Female?</vt:lpstr>
      <vt:lpstr>PowerPoint Presentation</vt:lpstr>
      <vt:lpstr>Number of Chromosomes</vt:lpstr>
      <vt:lpstr>PowerPoint Presentation</vt:lpstr>
      <vt:lpstr>PowerPoint Presentation</vt:lpstr>
      <vt:lpstr>Important Vocabulary</vt:lpstr>
      <vt:lpstr>Cell Cycle of Eukaryotes</vt:lpstr>
      <vt:lpstr>Interphase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</dc:title>
  <dc:creator>Jenny</dc:creator>
  <cp:lastModifiedBy>Jennifer Soehner</cp:lastModifiedBy>
  <cp:revision>77</cp:revision>
  <dcterms:created xsi:type="dcterms:W3CDTF">2012-04-17T23:41:40Z</dcterms:created>
  <dcterms:modified xsi:type="dcterms:W3CDTF">2017-10-31T22:39:46Z</dcterms:modified>
</cp:coreProperties>
</file>