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89" r:id="rId2"/>
    <p:sldId id="275" r:id="rId3"/>
    <p:sldId id="281" r:id="rId4"/>
    <p:sldId id="282" r:id="rId5"/>
    <p:sldId id="279" r:id="rId6"/>
    <p:sldId id="276" r:id="rId7"/>
    <p:sldId id="283" r:id="rId8"/>
    <p:sldId id="277" r:id="rId9"/>
    <p:sldId id="288" r:id="rId10"/>
    <p:sldId id="278" r:id="rId11"/>
    <p:sldId id="274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E03234C2-15DE-4DEE-8FBB-1374BD16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6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70E70E46-7E89-4279-AF53-3C96D85FD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10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4F460-FE6F-4189-9F8B-2F16B429779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Group with a common function</a:t>
            </a:r>
          </a:p>
        </p:txBody>
      </p:sp>
    </p:spTree>
    <p:extLst>
      <p:ext uri="{BB962C8B-B14F-4D97-AF65-F5344CB8AC3E}">
        <p14:creationId xmlns:p14="http://schemas.microsoft.com/office/powerpoint/2010/main" val="425140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 division=</a:t>
            </a:r>
            <a:r>
              <a:rPr lang="en-US" baseline="0" dirty="0" smtClean="0"/>
              <a:t> new cells; cell enlargement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0E46-7E89-4279-AF53-3C96D85FD5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0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AA75024-2CA5-491B-A85C-AB2CFB9045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B3657C-6F3C-4923-993A-DA0DA96F2B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3290AA-36A1-4D51-B68D-92D0D14C0E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F40CE4-3650-48BA-89ED-AF84B40065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F8F9AA-3205-4747-A590-CB0A50F3F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FB7270-2CA6-45C7-9428-DAF25EBA99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54453E-E418-4F2C-86E2-BDEADC8E5A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ECBE90-684E-4FC2-9C79-A74A80CB42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D73CA6-2F24-452E-9473-39E516474E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779A01-2BC1-483B-8101-3DA57377C6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81DAA12-10B5-4588-931F-6FF757B745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B6208EA-50E0-4A02-8EAD-79B0AB8C27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 Characteristics of life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40CE4-3650-48BA-89ED-AF84B40065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There are two basic kinds of reproduction: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00B050"/>
                </a:solidFill>
              </a:rPr>
              <a:t>Asexual reproduction- </a:t>
            </a:r>
            <a:r>
              <a:rPr lang="en-US" b="1" dirty="0" smtClean="0"/>
              <a:t>only one parent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00B050"/>
                </a:solidFill>
              </a:rPr>
              <a:t>Sexual reproduction- </a:t>
            </a:r>
            <a:r>
              <a:rPr lang="en-US" b="1" dirty="0" smtClean="0"/>
              <a:t>two parents are involved</a:t>
            </a:r>
          </a:p>
          <a:p>
            <a:pPr lvl="1" eaLnBrk="1" hangingPunct="1">
              <a:buNone/>
              <a:defRPr/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All species of organisms have the ability to reproduce.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It is not essential for the survival of a single organism, BUT is essential for the continuity of life.  No organism lives forever.</a:t>
            </a:r>
          </a:p>
          <a:p>
            <a:pPr eaLnBrk="1" hangingPunct="1">
              <a:buNone/>
              <a:defRPr/>
            </a:pPr>
            <a:endParaRPr lang="en-US" b="1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40CE4-3650-48BA-89ED-AF84B40065E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dirty="0" smtClean="0">
                <a:solidFill>
                  <a:srgbClr val="C00000"/>
                </a:solidFill>
              </a:rPr>
              <a:t>6. Reproduction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solidFill>
                  <a:srgbClr val="00B050"/>
                </a:solidFill>
              </a:rPr>
              <a:t>Evolution</a:t>
            </a:r>
            <a:r>
              <a:rPr lang="en-US" sz="2800" b="1" dirty="0" smtClean="0">
                <a:solidFill>
                  <a:srgbClr val="00B050"/>
                </a:solidFill>
              </a:rPr>
              <a:t>-</a:t>
            </a:r>
            <a:r>
              <a:rPr lang="en-US" sz="2800" b="1" dirty="0" smtClean="0"/>
              <a:t> a change over time; helps us to understand how many kinds of organisms have survived or become extinct.</a:t>
            </a:r>
          </a:p>
          <a:p>
            <a:pPr eaLnBrk="1" hangingPunct="1">
              <a:defRPr/>
            </a:pPr>
            <a:endParaRPr lang="en-US" sz="2800" b="1" dirty="0" smtClean="0"/>
          </a:p>
          <a:p>
            <a:pPr eaLnBrk="1" hangingPunct="1">
              <a:defRPr/>
            </a:pPr>
            <a:r>
              <a:rPr lang="en-US" sz="2800" b="1" u="sng" dirty="0" smtClean="0">
                <a:solidFill>
                  <a:srgbClr val="00B050"/>
                </a:solidFill>
              </a:rPr>
              <a:t>Natural Selection- </a:t>
            </a:r>
            <a:r>
              <a:rPr lang="en-US" sz="2800" b="1" dirty="0" smtClean="0"/>
              <a:t>According to this theory, organisms that have certain favorable traits are better able to reproduce than organisms that lack those traits.</a:t>
            </a:r>
          </a:p>
          <a:p>
            <a:pPr eaLnBrk="1" hangingPunct="1">
              <a:buNone/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40CE4-3650-48BA-89ED-AF84B40065E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dirty="0" smtClean="0">
                <a:solidFill>
                  <a:srgbClr val="0070C0"/>
                </a:solidFill>
              </a:rPr>
              <a:t>7. 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/>
              <a:t>Organization</a:t>
            </a:r>
          </a:p>
          <a:p>
            <a:pPr eaLnBrk="1" hangingPunct="1">
              <a:defRPr/>
            </a:pPr>
            <a:r>
              <a:rPr lang="en-US" sz="3600" b="1" dirty="0" smtClean="0"/>
              <a:t>Metabolism</a:t>
            </a:r>
          </a:p>
          <a:p>
            <a:pPr eaLnBrk="1" hangingPunct="1">
              <a:defRPr/>
            </a:pPr>
            <a:r>
              <a:rPr lang="en-US" sz="3600" b="1" dirty="0" smtClean="0"/>
              <a:t>Growth and Development</a:t>
            </a:r>
          </a:p>
          <a:p>
            <a:pPr eaLnBrk="1" hangingPunct="1">
              <a:defRPr/>
            </a:pPr>
            <a:r>
              <a:rPr lang="en-US" sz="3600" b="1" dirty="0" smtClean="0"/>
              <a:t>Homeostasis</a:t>
            </a:r>
          </a:p>
          <a:p>
            <a:pPr eaLnBrk="1" hangingPunct="1">
              <a:defRPr/>
            </a:pPr>
            <a:r>
              <a:rPr lang="en-US" sz="3600" b="1" dirty="0" smtClean="0"/>
              <a:t>Respond to the environment</a:t>
            </a:r>
          </a:p>
          <a:p>
            <a:pPr eaLnBrk="1" hangingPunct="1">
              <a:defRPr/>
            </a:pPr>
            <a:r>
              <a:rPr lang="en-US" sz="3600" b="1" dirty="0" smtClean="0"/>
              <a:t>Reproduction</a:t>
            </a:r>
          </a:p>
          <a:p>
            <a:pPr eaLnBrk="1" hangingPunct="1">
              <a:defRPr/>
            </a:pPr>
            <a:r>
              <a:rPr lang="en-US" sz="3600" b="1" smtClean="0"/>
              <a:t>Evolution</a:t>
            </a:r>
            <a:endParaRPr lang="en-US" sz="3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40CE4-3650-48BA-89ED-AF84B40065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Characteristics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ell_wall_pi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0774" y="1600200"/>
            <a:ext cx="3892626" cy="3144044"/>
          </a:xfrm>
          <a:noFill/>
        </p:spPr>
      </p:pic>
      <p:sp>
        <p:nvSpPr>
          <p:cNvPr id="64515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b="1" dirty="0" smtClean="0"/>
              <a:t>A cell is the smallest unit that can perform life’s functions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Unicellular-</a:t>
            </a:r>
            <a:r>
              <a:rPr lang="en-US" b="1" dirty="0" smtClean="0"/>
              <a:t> one cell in an organism (has everything it needs to be self-sufficient_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Multi-cellular-</a:t>
            </a:r>
            <a:r>
              <a:rPr lang="en-US" b="1" dirty="0" smtClean="0"/>
              <a:t> many cells in one organism (cells are specialized)</a:t>
            </a:r>
          </a:p>
          <a:p>
            <a:pPr lvl="1" eaLnBrk="1" hangingPunct="1">
              <a:defRPr/>
            </a:pP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40CE4-3650-48BA-89ED-AF84B40065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1.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iological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295400"/>
            <a:ext cx="42195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CBE90-684E-4FC2-9C79-A74A80CB42A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400" dirty="0" err="1" smtClean="0"/>
              <a:t>Cells</a:t>
            </a:r>
            <a:r>
              <a:rPr lang="en-US" sz="3400" dirty="0" err="1" smtClean="0">
                <a:sym typeface="Wingdings" pitchFamily="2" charset="2"/>
              </a:rPr>
              <a:t>TissuesOrgansOrgan</a:t>
            </a:r>
            <a:r>
              <a:rPr lang="en-US" sz="3400" dirty="0" smtClean="0">
                <a:sym typeface="Wingdings" pitchFamily="2" charset="2"/>
              </a:rPr>
              <a:t> Systems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Energy flow is essential for living things.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Best explained through food web.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00B050"/>
                </a:solidFill>
              </a:rPr>
              <a:t>Metabolism</a:t>
            </a:r>
            <a:r>
              <a:rPr lang="en-US" b="1" dirty="0" smtClean="0"/>
              <a:t>-the process of acquiring energy through chemical reactions.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err="1" smtClean="0">
                <a:solidFill>
                  <a:srgbClr val="00B050"/>
                </a:solidFill>
              </a:rPr>
              <a:t>Autotrophs</a:t>
            </a:r>
            <a:r>
              <a:rPr lang="en-US" b="1" dirty="0" smtClean="0"/>
              <a:t>-organisms who can make their own food.  (Ex. Plants)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/>
              <a:t>		(Anabolism - making of bonds.)</a:t>
            </a: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Heterotrophs</a:t>
            </a:r>
            <a:r>
              <a:rPr lang="en-US" b="1" dirty="0" smtClean="0"/>
              <a:t>-organisms who have to rely on other food sources. (Ex. Humans)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/>
              <a:t>		(Catabolism – breaking of bonds.)</a:t>
            </a: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40CE4-3650-48BA-89ED-AF84B40065E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2. Metabolism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Each organism has a distinct life cycle.</a:t>
            </a:r>
          </a:p>
          <a:p>
            <a:pPr>
              <a:defRPr/>
            </a:pPr>
            <a:r>
              <a:rPr lang="en-US" b="1" dirty="0" smtClean="0"/>
              <a:t>Growth occurs through cell division and cell enlargement.</a:t>
            </a:r>
          </a:p>
          <a:p>
            <a:pPr lvl="1">
              <a:defRPr/>
            </a:pPr>
            <a:r>
              <a:rPr lang="en-US" b="1" dirty="0" smtClean="0"/>
              <a:t>Mitosis, meiosis, or binary fission.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40CE4-3650-48BA-89ED-AF84B40065E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 smtClean="0"/>
              <a:t>3. Growth and Development</a:t>
            </a:r>
          </a:p>
        </p:txBody>
      </p:sp>
      <p:pic>
        <p:nvPicPr>
          <p:cNvPr id="5" name="Picture 5" descr="Calanthe discolor エビネ 細胞分裂・染色体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369078"/>
            <a:ext cx="3657600" cy="29555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The maintenance of a stable internal environment even though environmental conditions are constantly changing.</a:t>
            </a:r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Give 2 examples and explain as it pertains to humans and sweating cannot be one of your choices </a:t>
            </a:r>
            <a:r>
              <a:rPr lang="en-US" b="1" dirty="0" smtClean="0">
                <a:sym typeface="Wingdings" pitchFamily="2" charset="2"/>
              </a:rPr>
              <a:t>  (See what you can think of)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40CE4-3650-48BA-89ED-AF84B40065E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4. Homeostasis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</a:rPr>
              <a:t>Ecology-</a:t>
            </a:r>
            <a:r>
              <a:rPr lang="en-US" b="1" dirty="0" smtClean="0"/>
              <a:t> the study of how organisms interact with one another and with their environment.</a:t>
            </a:r>
          </a:p>
          <a:p>
            <a:pPr eaLnBrk="1" hangingPunct="1">
              <a:buNone/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This can be better studied by specifically observing organisms, populations, and communities.</a:t>
            </a:r>
          </a:p>
          <a:p>
            <a:pPr eaLnBrk="1" hangingPunct="1">
              <a:buNone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40CE4-3650-48BA-89ED-AF84B40065E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dirty="0" smtClean="0"/>
              <a:t>5. Respond to the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All organisms respond to the environment. 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 </a:t>
            </a:r>
            <a:r>
              <a:rPr lang="en-US" sz="2800" b="1" u="sng" dirty="0" smtClean="0">
                <a:solidFill>
                  <a:srgbClr val="00B050"/>
                </a:solidFill>
              </a:rPr>
              <a:t>response</a:t>
            </a:r>
            <a:r>
              <a:rPr lang="en-US" sz="2800" u="sng" dirty="0" smtClean="0"/>
              <a:t> </a:t>
            </a:r>
            <a:r>
              <a:rPr lang="en-US" sz="2800" dirty="0" smtClean="0"/>
              <a:t>is a reaction from a stimulus.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r>
              <a:rPr lang="en-US" sz="2400" dirty="0" err="1" smtClean="0"/>
              <a:t>Ie</a:t>
            </a:r>
            <a:r>
              <a:rPr lang="en-US" sz="2400" dirty="0" smtClean="0"/>
              <a:t>. If Sam smashes his hand in the car door, Sam may yell “</a:t>
            </a:r>
            <a:r>
              <a:rPr lang="en-US" sz="2400" dirty="0" err="1" smtClean="0"/>
              <a:t>Youch</a:t>
            </a:r>
            <a:r>
              <a:rPr lang="en-US" sz="2400" dirty="0" smtClean="0"/>
              <a:t>!”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 complex set of responses is called a </a:t>
            </a:r>
            <a:r>
              <a:rPr lang="en-US" sz="2800" b="1" u="sng" dirty="0" smtClean="0">
                <a:solidFill>
                  <a:srgbClr val="00B050"/>
                </a:solidFill>
              </a:rPr>
              <a:t>behavior</a:t>
            </a:r>
            <a:r>
              <a:rPr lang="en-US" sz="2800" dirty="0" smtClean="0"/>
              <a:t>. 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Ie</a:t>
            </a:r>
            <a:r>
              <a:rPr lang="en-US" sz="2400" dirty="0" smtClean="0"/>
              <a:t>. The annual migration of whales is a behavioral response to changes in the seasons.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Ie</a:t>
            </a:r>
            <a:r>
              <a:rPr lang="en-US" sz="2400" dirty="0" smtClean="0"/>
              <a:t>. Plants respond to light by growing towards it.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40CE4-3650-48BA-89ED-AF84B40065E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Respond to the Environment cont.</a:t>
            </a:r>
            <a:endParaRPr lang="en-US" dirty="0"/>
          </a:p>
        </p:txBody>
      </p:sp>
      <p:pic>
        <p:nvPicPr>
          <p:cNvPr id="5" name="Picture 4" descr="phototropi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724400"/>
            <a:ext cx="2438400" cy="1706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1719</TotalTime>
  <Words>430</Words>
  <Application>Microsoft Office PowerPoint</Application>
  <PresentationFormat>On-screen Show (4:3)</PresentationFormat>
  <Paragraphs>67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7 Characteristics of life</vt:lpstr>
      <vt:lpstr>Characteristics of Life</vt:lpstr>
      <vt:lpstr>1. Organization</vt:lpstr>
      <vt:lpstr>CellsTissuesOrgansOrgan Systems</vt:lpstr>
      <vt:lpstr>2. Metabolism</vt:lpstr>
      <vt:lpstr>3. Growth and Development</vt:lpstr>
      <vt:lpstr>4. Homeostasis</vt:lpstr>
      <vt:lpstr>5. Respond to the Environment</vt:lpstr>
      <vt:lpstr>Respond to the Environment cont.</vt:lpstr>
      <vt:lpstr>6. Reproduction</vt:lpstr>
      <vt:lpstr>7. Evolution</vt:lpstr>
    </vt:vector>
  </TitlesOfParts>
  <Company>THEJONESFAMILY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Principles</dc:title>
  <dc:creator>MBJONES</dc:creator>
  <cp:lastModifiedBy>Jennifer Soehner</cp:lastModifiedBy>
  <cp:revision>33</cp:revision>
  <dcterms:created xsi:type="dcterms:W3CDTF">2007-08-19T23:08:48Z</dcterms:created>
  <dcterms:modified xsi:type="dcterms:W3CDTF">2017-08-24T14:28:50Z</dcterms:modified>
</cp:coreProperties>
</file>